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90" r:id="rId3"/>
    <p:sldId id="291" r:id="rId4"/>
    <p:sldId id="275" r:id="rId5"/>
    <p:sldId id="276" r:id="rId6"/>
    <p:sldId id="277" r:id="rId7"/>
    <p:sldId id="289" r:id="rId8"/>
    <p:sldId id="278" r:id="rId9"/>
    <p:sldId id="279" r:id="rId10"/>
    <p:sldId id="280" r:id="rId11"/>
    <p:sldId id="281" r:id="rId12"/>
    <p:sldId id="282" r:id="rId13"/>
    <p:sldId id="283" r:id="rId14"/>
    <p:sldId id="284" r:id="rId15"/>
    <p:sldId id="285" r:id="rId16"/>
    <p:sldId id="287" r:id="rId17"/>
    <p:sldId id="288" r:id="rId18"/>
    <p:sldId id="286"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183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0E8169-519A-4FC9-A34D-A89F2CE8C958}" type="datetimeFigureOut">
              <a:rPr lang="en-GB" smtClean="0"/>
              <a:pPr/>
              <a:t>03/07/2014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B10DED-0D4D-4A1F-8051-6EA6D2409E09}" type="slidenum">
              <a:rPr lang="en-GB" smtClean="0"/>
              <a:pPr/>
              <a:t>‹#›</a:t>
            </a:fld>
            <a:endParaRPr lang="en-GB"/>
          </a:p>
        </p:txBody>
      </p:sp>
    </p:spTree>
    <p:extLst>
      <p:ext uri="{BB962C8B-B14F-4D97-AF65-F5344CB8AC3E}">
        <p14:creationId xmlns="" xmlns:p14="http://schemas.microsoft.com/office/powerpoint/2010/main" val="1211935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B10DED-0D4D-4A1F-8051-6EA6D2409E09}" type="slidenum">
              <a:rPr lang="en-GB" smtClean="0"/>
              <a:pPr/>
              <a:t>1</a:t>
            </a:fld>
            <a:endParaRPr lang="en-GB"/>
          </a:p>
        </p:txBody>
      </p:sp>
    </p:spTree>
    <p:extLst>
      <p:ext uri="{BB962C8B-B14F-4D97-AF65-F5344CB8AC3E}">
        <p14:creationId xmlns="" xmlns:p14="http://schemas.microsoft.com/office/powerpoint/2010/main" val="3737462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476248-4E4D-4161-8E06-0C55F4642DC5}" type="slidenum">
              <a:rPr lang="en-US" smtClean="0"/>
              <a:pPr/>
              <a:t>13</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A78327-7F8A-4652-B00D-E9C564964BB3}" type="slidenum">
              <a:rPr lang="en-US" smtClean="0"/>
              <a:pPr/>
              <a:t>14</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A335DC-9B00-491F-9A8D-F61233A98C0E}" type="slidenum">
              <a:rPr lang="en-US" smtClean="0"/>
              <a:pPr/>
              <a:t>15</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B10DED-0D4D-4A1F-8051-6EA6D2409E09}" type="slidenum">
              <a:rPr lang="en-GB" smtClean="0"/>
              <a:pPr/>
              <a:t>16</a:t>
            </a:fld>
            <a:endParaRPr lang="en-GB"/>
          </a:p>
        </p:txBody>
      </p:sp>
    </p:spTree>
    <p:extLst>
      <p:ext uri="{BB962C8B-B14F-4D97-AF65-F5344CB8AC3E}">
        <p14:creationId xmlns="" xmlns:p14="http://schemas.microsoft.com/office/powerpoint/2010/main" val="4094508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B10DED-0D4D-4A1F-8051-6EA6D2409E09}" type="slidenum">
              <a:rPr lang="en-GB" smtClean="0"/>
              <a:pPr/>
              <a:t>17</a:t>
            </a:fld>
            <a:endParaRPr lang="en-GB"/>
          </a:p>
        </p:txBody>
      </p:sp>
    </p:spTree>
    <p:extLst>
      <p:ext uri="{BB962C8B-B14F-4D97-AF65-F5344CB8AC3E}">
        <p14:creationId xmlns="" xmlns:p14="http://schemas.microsoft.com/office/powerpoint/2010/main" val="2687872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560B66-1F76-4259-A4C4-706BA3B0437A}" type="slidenum">
              <a:rPr lang="en-US" smtClean="0"/>
              <a:pPr/>
              <a:t>18</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B10DED-0D4D-4A1F-8051-6EA6D2409E09}" type="slidenum">
              <a:rPr lang="en-GB" smtClean="0"/>
              <a:pPr/>
              <a:t>19</a:t>
            </a:fld>
            <a:endParaRPr lang="en-GB"/>
          </a:p>
        </p:txBody>
      </p:sp>
    </p:spTree>
    <p:extLst>
      <p:ext uri="{BB962C8B-B14F-4D97-AF65-F5344CB8AC3E}">
        <p14:creationId xmlns="" xmlns:p14="http://schemas.microsoft.com/office/powerpoint/2010/main" val="3957317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6BE692F-6B88-48EF-8A35-A26732654CC8}"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FE03FB-579F-4510-AA01-B587AEB342FD}" type="slidenum">
              <a:rPr lang="en-US" smtClean="0"/>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B573F2-8DAE-4C5F-8A0B-75DFF6E44BFA}" type="slidenum">
              <a:rPr lang="en-US" smtClean="0"/>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F7CD5A-65A5-41EF-9C5A-B7F768D62C6C}" type="slidenum">
              <a:rPr lang="en-US" smtClean="0"/>
              <a:pPr/>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0D02EF0-3D64-46B7-8F6E-61F1354FC7F4}" type="slidenum">
              <a:rPr lang="en-US" smtClean="0"/>
              <a:pPr/>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B68F16-2F61-4E4A-AC18-C3267780AE21}" type="slidenum">
              <a:rPr lang="en-US" smtClean="0"/>
              <a:pPr/>
              <a:t>10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7D06BF-C9FC-4FBE-B906-F8B2107D20D3}" type="slidenum">
              <a:rPr lang="en-US" smtClean="0"/>
              <a:pPr/>
              <a:t>11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3C9A5B-FDCD-41A7-A012-DDB54A245194}" type="slidenum">
              <a:rPr lang="en-US" smtClean="0"/>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Pr>
        <a:blipFill dpi="0" rotWithShape="1">
          <a:blip r:embed="rId3" cstate="email">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7" name="Picture 24" descr="HEADER-11"/>
          <p:cNvPicPr>
            <a:picLocks noChangeAspect="1" noChangeArrowheads="1"/>
          </p:cNvPicPr>
          <p:nvPr userDrawn="1"/>
        </p:nvPicPr>
        <p:blipFill>
          <a:blip r:embed="rId4" cstate="email">
            <a:extLst>
              <a:ext uri="{28A0092B-C50C-407E-A947-70E740481C1C}">
                <a14:useLocalDpi xmlns="" xmlns:a14="http://schemas.microsoft.com/office/drawing/2010/main"/>
              </a:ext>
            </a:extLst>
          </a:blip>
          <a:srcRect/>
          <a:stretch>
            <a:fillRect/>
          </a:stretch>
        </p:blipFill>
        <p:spPr bwMode="auto">
          <a:xfrm>
            <a:off x="0" y="0"/>
            <a:ext cx="6884988" cy="6858000"/>
          </a:xfrm>
          <a:prstGeom prst="rect">
            <a:avLst/>
          </a:prstGeom>
          <a:noFill/>
          <a:ln w="9525">
            <a:noFill/>
            <a:miter lim="800000"/>
            <a:headEnd/>
            <a:tailEnd/>
          </a:ln>
        </p:spPr>
      </p:pic>
      <p:pic>
        <p:nvPicPr>
          <p:cNvPr id="8" name="Picture 32" descr="lumesse-large-logo-11"/>
          <p:cNvPicPr>
            <a:picLocks noChangeAspect="1" noChangeArrowheads="1"/>
          </p:cNvPicPr>
          <p:nvPr userDrawn="1"/>
        </p:nvPicPr>
        <p:blipFill>
          <a:blip r:embed="rId5" cstate="email">
            <a:extLst>
              <a:ext uri="{28A0092B-C50C-407E-A947-70E740481C1C}">
                <a14:useLocalDpi xmlns="" xmlns:a14="http://schemas.microsoft.com/office/drawing/2010/main"/>
              </a:ext>
            </a:extLst>
          </a:blip>
          <a:srcRect/>
          <a:stretch>
            <a:fillRect/>
          </a:stretch>
        </p:blipFill>
        <p:spPr bwMode="auto">
          <a:xfrm>
            <a:off x="5230813" y="4916488"/>
            <a:ext cx="3913187" cy="1947862"/>
          </a:xfrm>
          <a:prstGeom prst="rect">
            <a:avLst/>
          </a:prstGeom>
          <a:noFill/>
          <a:ln w="9525">
            <a:noFill/>
            <a:miter lim="800000"/>
            <a:headEnd/>
            <a:tailEnd/>
          </a:ln>
        </p:spPr>
      </p:pic>
      <p:sp>
        <p:nvSpPr>
          <p:cNvPr id="9" name="Text Placeholder 2"/>
          <p:cNvSpPr>
            <a:spLocks noGrp="1"/>
          </p:cNvSpPr>
          <p:nvPr>
            <p:ph type="subTitle" idx="1"/>
          </p:nvPr>
        </p:nvSpPr>
        <p:spPr>
          <a:xfrm>
            <a:off x="714375" y="1085850"/>
            <a:ext cx="6400800" cy="1752600"/>
          </a:xfrm>
          <a:ln/>
        </p:spPr>
        <p:txBody>
          <a:bodyPr/>
          <a:lstStyle>
            <a:lvl1pPr marL="0" indent="0">
              <a:buFont typeface="Arial" charset="0"/>
              <a:buNone/>
              <a:defRPr sz="1800" smtClean="0">
                <a:solidFill>
                  <a:srgbClr val="FFFFFF"/>
                </a:solidFill>
                <a:latin typeface="Trebuchet MS" pitchFamily="34" charset="0"/>
              </a:defRPr>
            </a:lvl1pPr>
          </a:lstStyle>
          <a:p>
            <a:r>
              <a:rPr lang="en-US" smtClean="0"/>
              <a:t>Click to edit Master subtitle style</a:t>
            </a:r>
            <a:endParaRPr lang="en-GB" dirty="0" smtClean="0"/>
          </a:p>
        </p:txBody>
      </p:sp>
      <p:sp>
        <p:nvSpPr>
          <p:cNvPr id="10" name="Title Placeholder 1"/>
          <p:cNvSpPr>
            <a:spLocks noGrp="1"/>
          </p:cNvSpPr>
          <p:nvPr>
            <p:ph type="ctrTitle"/>
          </p:nvPr>
        </p:nvSpPr>
        <p:spPr>
          <a:xfrm>
            <a:off x="345058" y="231775"/>
            <a:ext cx="6770117" cy="965200"/>
          </a:xfrm>
          <a:prstGeom prst="rect">
            <a:avLst/>
          </a:prstGeom>
        </p:spPr>
        <p:txBody>
          <a:bodyPr/>
          <a:lstStyle>
            <a:lvl1pPr marL="361950" indent="-361950" algn="l">
              <a:buSzPct val="110000"/>
              <a:buFontTx/>
              <a:buBlip>
                <a:blip r:embed="rId6"/>
              </a:buBlip>
              <a:defRPr smtClean="0">
                <a:solidFill>
                  <a:srgbClr val="FFFFFF"/>
                </a:solidFill>
                <a:latin typeface="Trebuchet MS" pitchFamily="34" charset="0"/>
              </a:defRPr>
            </a:lvl1pPr>
          </a:lstStyle>
          <a:p>
            <a:r>
              <a:rPr lang="en-US" smtClean="0"/>
              <a:t>Click to edit Master title style</a:t>
            </a:r>
            <a:endParaRPr lang="en-GB" dirty="0" smtClean="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GB"/>
          </a:p>
        </p:txBody>
      </p:sp>
      <p:sp>
        <p:nvSpPr>
          <p:cNvPr id="7" name="Date Placeholder 6"/>
          <p:cNvSpPr>
            <a:spLocks noGrp="1"/>
          </p:cNvSpPr>
          <p:nvPr>
            <p:ph type="dt" sz="half" idx="10"/>
          </p:nvPr>
        </p:nvSpPr>
        <p:spPr/>
        <p:txBody>
          <a:bodyPr/>
          <a:lstStyle/>
          <a:p>
            <a:pPr>
              <a:defRPr/>
            </a:pPr>
            <a:fld id="{CD339EB1-F5CC-4C45-9287-6E6BD22EEF3F}" type="datetimeFigureOut">
              <a:rPr lang="en-US" smtClean="0"/>
              <a:pPr>
                <a:defRPr/>
              </a:pPr>
              <a:t>7/3/2014</a:t>
            </a:fld>
            <a:endParaRPr lang="en-US"/>
          </a:p>
        </p:txBody>
      </p:sp>
      <p:sp>
        <p:nvSpPr>
          <p:cNvPr id="8" name="Slide Number Placeholder 7"/>
          <p:cNvSpPr>
            <a:spLocks noGrp="1"/>
          </p:cNvSpPr>
          <p:nvPr>
            <p:ph type="sldNum" sz="quarter" idx="11"/>
          </p:nvPr>
        </p:nvSpPr>
        <p:spPr/>
        <p:txBody>
          <a:bodyPr/>
          <a:lstStyle/>
          <a:p>
            <a:pPr>
              <a:defRPr/>
            </a:pPr>
            <a:fld id="{893B76BE-442D-46EC-B6C2-CDB944581854}" type="slidenum">
              <a:rPr lang="en-US" smtClean="0"/>
              <a:pPr>
                <a:defRPr/>
              </a:pPr>
              <a:t>‹#›</a:t>
            </a:fld>
            <a:endParaRPr lang="en-US"/>
          </a:p>
        </p:txBody>
      </p:sp>
      <p:sp>
        <p:nvSpPr>
          <p:cNvPr id="9" name="Footer Placeholder 8"/>
          <p:cNvSpPr>
            <a:spLocks noGrp="1"/>
          </p:cNvSpPr>
          <p:nvPr>
            <p:ph type="ftr" sz="quarter" idx="12"/>
          </p:nvPr>
        </p:nvSpPr>
        <p:spPr/>
        <p:txBody>
          <a:bodyPr/>
          <a:lstStyle/>
          <a:p>
            <a:pPr>
              <a:defRPr/>
            </a:pP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CD339EB1-F5CC-4C45-9287-6E6BD22EEF3F}" type="datetimeFigureOut">
              <a:rPr lang="en-US" smtClean="0"/>
              <a:pPr>
                <a:defRPr/>
              </a:pPr>
              <a:t>7/3/2014</a:t>
            </a:fld>
            <a:endParaRPr lang="en-US"/>
          </a:p>
        </p:txBody>
      </p:sp>
      <p:sp>
        <p:nvSpPr>
          <p:cNvPr id="6" name="Slide Number Placeholder 5"/>
          <p:cNvSpPr>
            <a:spLocks noGrp="1"/>
          </p:cNvSpPr>
          <p:nvPr>
            <p:ph type="sldNum" sz="quarter" idx="11"/>
          </p:nvPr>
        </p:nvSpPr>
        <p:spPr/>
        <p:txBody>
          <a:bodyPr/>
          <a:lstStyle/>
          <a:p>
            <a:pPr>
              <a:defRPr/>
            </a:pPr>
            <a:fld id="{893B76BE-442D-46EC-B6C2-CDB944581854}" type="slidenum">
              <a:rPr lang="en-US" smtClean="0"/>
              <a:pPr>
                <a:defRPr/>
              </a:pPr>
              <a:t>‹#›</a:t>
            </a:fld>
            <a:endParaRPr lang="en-US"/>
          </a:p>
        </p:txBody>
      </p:sp>
      <p:sp>
        <p:nvSpPr>
          <p:cNvPr id="7" name="Footer Placeholder 6"/>
          <p:cNvSpPr>
            <a:spLocks noGrp="1"/>
          </p:cNvSpPr>
          <p:nvPr>
            <p:ph type="ftr" sz="quarter" idx="12"/>
          </p:nvPr>
        </p:nvSpPr>
        <p:spPr/>
        <p:txBody>
          <a:bodyPr/>
          <a:lstStyle/>
          <a:p>
            <a:pPr>
              <a:defRPr/>
            </a:pP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anks">
    <p:spTree>
      <p:nvGrpSpPr>
        <p:cNvPr id="1" name=""/>
        <p:cNvGrpSpPr/>
        <p:nvPr/>
      </p:nvGrpSpPr>
      <p:grpSpPr>
        <a:xfrm>
          <a:off x="0" y="0"/>
          <a:ext cx="0" cy="0"/>
          <a:chOff x="0" y="0"/>
          <a:chExt cx="0" cy="0"/>
        </a:xfrm>
      </p:grpSpPr>
      <p:sp>
        <p:nvSpPr>
          <p:cNvPr id="6" name="Picture Placeholder 6"/>
          <p:cNvSpPr>
            <a:spLocks noGrp="1"/>
          </p:cNvSpPr>
          <p:nvPr>
            <p:ph type="pic" sz="quarter" idx="10"/>
          </p:nvPr>
        </p:nvSpPr>
        <p:spPr>
          <a:xfrm>
            <a:off x="47625" y="2400300"/>
            <a:ext cx="5264150" cy="1730375"/>
          </a:xfrm>
        </p:spPr>
        <p:txBody>
          <a:bodyPr/>
          <a:lstStyle/>
          <a:p>
            <a:r>
              <a:rPr lang="en-US" smtClean="0"/>
              <a:t>Click icon to add picture</a:t>
            </a:r>
            <a:endParaRPr lang="en-GB"/>
          </a:p>
        </p:txBody>
      </p:sp>
      <p:sp>
        <p:nvSpPr>
          <p:cNvPr id="7" name="Text Placeholder 2"/>
          <p:cNvSpPr>
            <a:spLocks noGrp="1"/>
          </p:cNvSpPr>
          <p:nvPr>
            <p:ph type="subTitle" idx="1"/>
          </p:nvPr>
        </p:nvSpPr>
        <p:spPr>
          <a:xfrm>
            <a:off x="3762375" y="5148963"/>
            <a:ext cx="5089525" cy="1403350"/>
          </a:xfrm>
        </p:spPr>
        <p:txBody>
          <a:bodyPr anchor="b"/>
          <a:lstStyle>
            <a:lvl1pPr marL="296863" indent="-296863" algn="r">
              <a:buSzPct val="150000"/>
              <a:defRPr/>
            </a:lvl1pPr>
            <a:lvl2pPr marL="320675" lvl="1" indent="0" algn="r">
              <a:spcBef>
                <a:spcPct val="0"/>
              </a:spcBef>
              <a:buFont typeface="Arial" charset="0"/>
              <a:buNone/>
              <a:defRPr sz="1100">
                <a:solidFill>
                  <a:schemeClr val="accent1"/>
                </a:solidFill>
                <a:cs typeface="Arial" charset="0"/>
              </a:defRPr>
            </a:lvl2pPr>
          </a:lstStyle>
          <a:p>
            <a:r>
              <a:rPr lang="en-US" smtClean="0"/>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bg>
      <p:bgPr>
        <a:blipFill dpi="0" rotWithShape="1">
          <a:blip r:embed="rId3" cstate="email">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pPr>
              <a:defRPr/>
            </a:pPr>
            <a:fld id="{CD339EB1-F5CC-4C45-9287-6E6BD22EEF3F}" type="datetimeFigureOut">
              <a:rPr lang="en-US" smtClean="0"/>
              <a:pPr>
                <a:defRPr/>
              </a:pPr>
              <a:t>7/3/2014</a:t>
            </a:fld>
            <a:endParaRPr lang="en-US"/>
          </a:p>
        </p:txBody>
      </p:sp>
      <p:sp>
        <p:nvSpPr>
          <p:cNvPr id="9" name="Slide Number Placeholder 8"/>
          <p:cNvSpPr>
            <a:spLocks noGrp="1"/>
          </p:cNvSpPr>
          <p:nvPr>
            <p:ph type="sldNum" sz="quarter" idx="11"/>
          </p:nvPr>
        </p:nvSpPr>
        <p:spPr/>
        <p:txBody>
          <a:bodyPr/>
          <a:lstStyle/>
          <a:p>
            <a:pPr>
              <a:defRPr/>
            </a:pPr>
            <a:fld id="{893B76BE-442D-46EC-B6C2-CDB944581854}"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GB"/>
          </a:p>
        </p:txBody>
      </p:sp>
      <p:sp>
        <p:nvSpPr>
          <p:cNvPr id="11" name="Content Placeholder 11"/>
          <p:cNvSpPr>
            <a:spLocks noGrp="1"/>
          </p:cNvSpPr>
          <p:nvPr>
            <p:ph sz="quarter" idx="22"/>
          </p:nvPr>
        </p:nvSpPr>
        <p:spPr>
          <a:xfrm>
            <a:off x="403225" y="1343867"/>
            <a:ext cx="8337550" cy="4367213"/>
          </a:xfrm>
        </p:spPr>
        <p:txBody>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itle 11"/>
          <p:cNvSpPr>
            <a:spLocks noGrp="1"/>
          </p:cNvSpPr>
          <p:nvPr>
            <p:ph type="title"/>
          </p:nvPr>
        </p:nvSpPr>
        <p:spPr>
          <a:xfrm>
            <a:off x="403225" y="274638"/>
            <a:ext cx="8337550" cy="915987"/>
          </a:xfrm>
          <a:prstGeom prst="rect">
            <a:avLst/>
          </a:prstGeom>
        </p:spPr>
        <p:txBody>
          <a:bodyPr/>
          <a:lstStyle/>
          <a:p>
            <a:r>
              <a:rPr lang="en-US" smtClean="0"/>
              <a:t>Click to edit Master title style</a:t>
            </a: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a:xfrm>
            <a:off x="403225" y="274638"/>
            <a:ext cx="8337550" cy="915987"/>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Table">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1938338" y="1412875"/>
            <a:ext cx="5267325" cy="4330800"/>
          </a:xfrm>
        </p:spPr>
        <p:txBody>
          <a:bodyPr anchor="ctr" anchorCtr="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Title 6"/>
          <p:cNvSpPr>
            <a:spLocks noGrp="1"/>
          </p:cNvSpPr>
          <p:nvPr>
            <p:ph type="title"/>
          </p:nvPr>
        </p:nvSpPr>
        <p:spPr>
          <a:xfrm>
            <a:off x="403225" y="274638"/>
            <a:ext cx="8337550" cy="915987"/>
          </a:xfrm>
          <a:prstGeom prst="rect">
            <a:avLst/>
          </a:prstGeom>
        </p:spPr>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bg>
      <p:bgPr>
        <a:blipFill dpi="0" rotWithShape="1">
          <a:blip r:embed="rId3" cstate="email">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381000" y="2492375"/>
            <a:ext cx="8337550" cy="915987"/>
          </a:xfrm>
        </p:spPr>
        <p:txBody>
          <a:bodyPr/>
          <a:lstStyle/>
          <a:p>
            <a:r>
              <a:rPr lang="en-US" smtClean="0"/>
              <a:t>Click to edit Master title style</a:t>
            </a:r>
            <a:endParaRPr lang="en-GB"/>
          </a:p>
        </p:txBody>
      </p:sp>
      <p:sp>
        <p:nvSpPr>
          <p:cNvPr id="8" name="Date Placeholder 7"/>
          <p:cNvSpPr>
            <a:spLocks noGrp="1"/>
          </p:cNvSpPr>
          <p:nvPr>
            <p:ph type="dt" sz="half" idx="10"/>
          </p:nvPr>
        </p:nvSpPr>
        <p:spPr/>
        <p:txBody>
          <a:bodyPr/>
          <a:lstStyle/>
          <a:p>
            <a:pPr>
              <a:defRPr/>
            </a:pPr>
            <a:fld id="{CD339EB1-F5CC-4C45-9287-6E6BD22EEF3F}" type="datetimeFigureOut">
              <a:rPr lang="en-US" smtClean="0"/>
              <a:pPr>
                <a:defRPr/>
              </a:pPr>
              <a:t>7/3/2014</a:t>
            </a:fld>
            <a:endParaRPr lang="en-US"/>
          </a:p>
        </p:txBody>
      </p:sp>
      <p:sp>
        <p:nvSpPr>
          <p:cNvPr id="9" name="Slide Number Placeholder 8"/>
          <p:cNvSpPr>
            <a:spLocks noGrp="1"/>
          </p:cNvSpPr>
          <p:nvPr>
            <p:ph type="sldNum" sz="quarter" idx="11"/>
          </p:nvPr>
        </p:nvSpPr>
        <p:spPr/>
        <p:txBody>
          <a:bodyPr/>
          <a:lstStyle/>
          <a:p>
            <a:pPr>
              <a:defRPr/>
            </a:pPr>
            <a:fld id="{893B76BE-442D-46EC-B6C2-CDB944581854}"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GB"/>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Qu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CD339EB1-F5CC-4C45-9287-6E6BD22EEF3F}" type="datetimeFigureOut">
              <a:rPr lang="en-US" smtClean="0"/>
              <a:pPr>
                <a:defRPr/>
              </a:pPr>
              <a:t>7/3/2014</a:t>
            </a:fld>
            <a:endParaRPr lang="en-US"/>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893B76BE-442D-46EC-B6C2-CDB944581854}" type="slidenum">
              <a:rPr lang="en-US" smtClean="0"/>
              <a:pPr>
                <a:defRPr/>
              </a:pPr>
              <a:t>‹#›</a:t>
            </a:fld>
            <a:endParaRPr lang="en-US"/>
          </a:p>
        </p:txBody>
      </p:sp>
      <p:sp>
        <p:nvSpPr>
          <p:cNvPr id="7" name="Content Placeholder 10"/>
          <p:cNvSpPr>
            <a:spLocks noGrp="1"/>
          </p:cNvSpPr>
          <p:nvPr>
            <p:ph sz="quarter" idx="14"/>
          </p:nvPr>
        </p:nvSpPr>
        <p:spPr>
          <a:xfrm>
            <a:off x="403225" y="1412875"/>
            <a:ext cx="4092575" cy="4367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Content Placeholder 8"/>
          <p:cNvSpPr>
            <a:spLocks noGrp="1"/>
          </p:cNvSpPr>
          <p:nvPr>
            <p:ph sz="quarter" idx="13"/>
          </p:nvPr>
        </p:nvSpPr>
        <p:spPr>
          <a:xfrm>
            <a:off x="4992688" y="1412875"/>
            <a:ext cx="3502247" cy="4367213"/>
          </a:xfrm>
        </p:spPr>
        <p:txBody>
          <a:bodyPr/>
          <a:lstStyle>
            <a:lvl1pPr marL="0" indent="0">
              <a:lnSpc>
                <a:spcPct val="100000"/>
              </a:lnSpc>
              <a:spcBef>
                <a:spcPts val="691"/>
              </a:spcBef>
              <a:spcAft>
                <a:spcPts val="346"/>
              </a:spcAft>
              <a:buFont typeface="Arial" pitchFamily="34" charset="0"/>
              <a:buNone/>
              <a:defRPr sz="1600" b="1">
                <a:solidFill>
                  <a:schemeClr val="accent1"/>
                </a:solidFill>
              </a:defRPr>
            </a:lvl1pPr>
            <a:lvl2pPr marL="0" indent="0" algn="l">
              <a:spcBef>
                <a:spcPts val="1800"/>
              </a:spcBef>
              <a:buFont typeface="Arial" pitchFamily="34" charset="0"/>
              <a:buNone/>
              <a:defRPr sz="1200">
                <a:solidFill>
                  <a:schemeClr val="bg1">
                    <a:lumMod val="50000"/>
                  </a:schemeClr>
                </a:solidFill>
              </a:defRPr>
            </a:lvl2pPr>
            <a:lvl3pPr marL="0" indent="0" algn="l">
              <a:spcBef>
                <a:spcPts val="1800"/>
              </a:spcBef>
              <a:buFont typeface="Arial" pitchFamily="34" charset="0"/>
              <a:buNone/>
              <a:defRPr sz="1200">
                <a:solidFill>
                  <a:schemeClr val="bg1">
                    <a:lumMod val="50000"/>
                  </a:schemeClr>
                </a:solidFill>
              </a:defRPr>
            </a:lvl3pPr>
            <a:lvl4pPr marL="0" indent="0" algn="l">
              <a:spcBef>
                <a:spcPts val="1800"/>
              </a:spcBef>
              <a:buFont typeface="Arial" pitchFamily="34" charset="0"/>
              <a:buNone/>
              <a:defRPr sz="1200">
                <a:solidFill>
                  <a:schemeClr val="bg1">
                    <a:lumMod val="50000"/>
                  </a:schemeClr>
                </a:solidFill>
              </a:defRPr>
            </a:lvl4pPr>
            <a:lvl5pPr marL="0" indent="0" algn="l">
              <a:spcBef>
                <a:spcPts val="1800"/>
              </a:spcBef>
              <a:buFont typeface="Arial" pitchFamily="34" charset="0"/>
              <a:buNone/>
              <a:defRPr sz="12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8" name="Content Placeholder 7"/>
          <p:cNvSpPr>
            <a:spLocks noGrp="1"/>
          </p:cNvSpPr>
          <p:nvPr>
            <p:ph sz="quarter" idx="11"/>
          </p:nvPr>
        </p:nvSpPr>
        <p:spPr>
          <a:xfrm>
            <a:off x="1938338" y="1412875"/>
            <a:ext cx="5267325" cy="4332288"/>
          </a:xfrm>
          <a:noFill/>
          <a:ln w="9525" algn="ctr">
            <a:noFill/>
            <a:miter lim="800000"/>
            <a:headEnd/>
            <a:tailEnd/>
          </a:ln>
        </p:spPr>
        <p:txBody>
          <a:bodyPr vert="horz" wrap="square" lIns="0" tIns="0" rIns="0" bIns="0" numCol="1" anchor="ctr" anchorCtr="0" compatLnSpc="1">
            <a:prstTxWarp prst="textNoShape">
              <a:avLst/>
            </a:prstTxWarp>
          </a:bodyPr>
          <a:lstStyle>
            <a:lvl1pPr marL="0" indent="0" algn="l" defTabSz="457200" rtl="0" eaLnBrk="1" fontAlgn="base" latinLnBrk="0" hangingPunct="1">
              <a:buSzPct val="110000"/>
              <a:buFont typeface="Arial" pitchFamily="34" charset="0"/>
              <a:buNone/>
              <a:defRPr lang="en-US" sz="1600" b="1" kern="1200" smtClean="0">
                <a:solidFill>
                  <a:schemeClr val="accent1"/>
                </a:solidFill>
                <a:latin typeface="+mn-lt"/>
                <a:ea typeface="+mn-ea"/>
                <a:cs typeface="+mn-cs"/>
              </a:defRPr>
            </a:lvl1pPr>
            <a:lvl2pPr marL="0" indent="0" algn="l" defTabSz="457200" rtl="0" eaLnBrk="1" fontAlgn="base" latinLnBrk="0" hangingPunct="1">
              <a:spcBef>
                <a:spcPts val="1800"/>
              </a:spcBef>
              <a:spcAft>
                <a:spcPts val="3000"/>
              </a:spcAft>
              <a:buSzPct val="110000"/>
              <a:buFont typeface="Arial" pitchFamily="34" charset="0"/>
              <a:buNone/>
              <a:defRPr lang="en-GB" sz="1200" kern="1200" dirty="0">
                <a:solidFill>
                  <a:schemeClr val="bg1">
                    <a:lumMod val="50000"/>
                  </a:schemeClr>
                </a:solidFill>
                <a:latin typeface="+mn-lt"/>
                <a:ea typeface="+mn-ea"/>
                <a:cs typeface="+mn-cs"/>
              </a:defRPr>
            </a:lvl2pPr>
            <a:lvl3pPr marL="0" indent="0" algn="l" defTabSz="457200" rtl="0" eaLnBrk="1" fontAlgn="base" latinLnBrk="0" hangingPunct="1">
              <a:buSzPct val="110000"/>
              <a:buFont typeface="Arial" pitchFamily="34" charset="0"/>
              <a:buNone/>
              <a:defRPr lang="en-US" sz="1600" b="1" kern="1200" smtClean="0">
                <a:solidFill>
                  <a:schemeClr val="accent1"/>
                </a:solidFill>
                <a:latin typeface="+mn-lt"/>
                <a:ea typeface="+mn-ea"/>
                <a:cs typeface="+mn-cs"/>
              </a:defRPr>
            </a:lvl3pPr>
            <a:lvl4pPr marL="0" indent="0" algn="l" defTabSz="457200" rtl="0" eaLnBrk="1" fontAlgn="base" latinLnBrk="0" hangingPunct="1">
              <a:buSzPct val="110000"/>
              <a:buFont typeface="Arial" pitchFamily="34" charset="0"/>
              <a:buNone/>
              <a:defRPr lang="en-US" sz="1600" b="1" kern="1200" smtClean="0">
                <a:solidFill>
                  <a:schemeClr val="accent1"/>
                </a:solidFill>
                <a:latin typeface="+mn-lt"/>
                <a:ea typeface="+mn-ea"/>
                <a:cs typeface="+mn-cs"/>
              </a:defRPr>
            </a:lvl4pPr>
            <a:lvl5pPr marL="0" indent="0" algn="l" defTabSz="457200" rtl="0" eaLnBrk="1" fontAlgn="base" latinLnBrk="0" hangingPunct="1">
              <a:buSzPct val="110000"/>
              <a:buFont typeface="Arial" pitchFamily="34" charset="0"/>
              <a:buNone/>
              <a:defRPr lang="en-GB" sz="1600" b="1" kern="1200" dirty="0">
                <a:solidFill>
                  <a:schemeClr val="accent1"/>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Title 6"/>
          <p:cNvSpPr>
            <a:spLocks noGrp="1"/>
          </p:cNvSpPr>
          <p:nvPr>
            <p:ph type="title"/>
          </p:nvPr>
        </p:nvSpPr>
        <p:spPr>
          <a:xfrm>
            <a:off x="403225" y="274638"/>
            <a:ext cx="8337550" cy="915987"/>
          </a:xfrm>
          <a:prstGeom prst="rect">
            <a:avLst/>
          </a:prstGeom>
        </p:spPr>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CD339EB1-F5CC-4C45-9287-6E6BD22EEF3F}" type="datetimeFigureOut">
              <a:rPr lang="en-US" smtClean="0"/>
              <a:pPr>
                <a:defRPr/>
              </a:pPr>
              <a:t>7/3/2014</a:t>
            </a:fld>
            <a:endParaRPr lang="en-US"/>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893B76BE-442D-46EC-B6C2-CDB944581854}" type="slidenum">
              <a:rPr lang="en-US" smtClean="0"/>
              <a:pPr>
                <a:defRPr/>
              </a:pPr>
              <a:t>‹#›</a:t>
            </a:fld>
            <a:endParaRPr lang="en-US"/>
          </a:p>
        </p:txBody>
      </p:sp>
      <p:sp>
        <p:nvSpPr>
          <p:cNvPr id="7" name="Content Placeholder 10"/>
          <p:cNvSpPr>
            <a:spLocks noGrp="1"/>
          </p:cNvSpPr>
          <p:nvPr>
            <p:ph sz="quarter" idx="14"/>
          </p:nvPr>
        </p:nvSpPr>
        <p:spPr>
          <a:xfrm>
            <a:off x="403225" y="1412875"/>
            <a:ext cx="4092575" cy="4367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ntent Placeholder 9"/>
          <p:cNvSpPr>
            <a:spLocks noGrp="1"/>
          </p:cNvSpPr>
          <p:nvPr>
            <p:ph sz="quarter" idx="13"/>
          </p:nvPr>
        </p:nvSpPr>
        <p:spPr>
          <a:xfrm>
            <a:off x="4648200" y="1412875"/>
            <a:ext cx="4092575" cy="4367213"/>
          </a:xfrm>
        </p:spPr>
        <p:txBody>
          <a:bodyPr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Pictur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CD339EB1-F5CC-4C45-9287-6E6BD22EEF3F}" type="datetimeFigureOut">
              <a:rPr lang="en-US" smtClean="0"/>
              <a:pPr>
                <a:defRPr/>
              </a:pPr>
              <a:t>7/3/2014</a:t>
            </a:fld>
            <a:endParaRPr lang="en-US"/>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893B76BE-442D-46EC-B6C2-CDB944581854}" type="slidenum">
              <a:rPr lang="en-US" smtClean="0"/>
              <a:pPr>
                <a:defRPr/>
              </a:pPr>
              <a:t>‹#›</a:t>
            </a:fld>
            <a:endParaRPr lang="en-US"/>
          </a:p>
        </p:txBody>
      </p:sp>
      <p:sp>
        <p:nvSpPr>
          <p:cNvPr id="6" name="Content Placeholder 2"/>
          <p:cNvSpPr>
            <a:spLocks noGrp="1"/>
          </p:cNvSpPr>
          <p:nvPr>
            <p:ph sz="quarter" idx="1"/>
          </p:nvPr>
        </p:nvSpPr>
        <p:spPr>
          <a:xfrm>
            <a:off x="1897722" y="1412875"/>
            <a:ext cx="2556000" cy="210661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3"/>
          <p:cNvSpPr>
            <a:spLocks noGrp="1"/>
          </p:cNvSpPr>
          <p:nvPr>
            <p:ph sz="quarter" idx="2"/>
          </p:nvPr>
        </p:nvSpPr>
        <p:spPr>
          <a:xfrm>
            <a:off x="4648201" y="1412875"/>
            <a:ext cx="2554288" cy="210661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Content Placeholder 4"/>
          <p:cNvSpPr>
            <a:spLocks noGrp="1"/>
          </p:cNvSpPr>
          <p:nvPr>
            <p:ph sz="quarter" idx="3"/>
          </p:nvPr>
        </p:nvSpPr>
        <p:spPr>
          <a:xfrm>
            <a:off x="1897722" y="3671888"/>
            <a:ext cx="2556000" cy="2108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ntent Placeholder 5"/>
          <p:cNvSpPr>
            <a:spLocks noGrp="1"/>
          </p:cNvSpPr>
          <p:nvPr>
            <p:ph sz="quarter" idx="4"/>
          </p:nvPr>
        </p:nvSpPr>
        <p:spPr>
          <a:xfrm>
            <a:off x="4648201" y="3671888"/>
            <a:ext cx="2554288" cy="2108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email">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403224" y="1412875"/>
            <a:ext cx="8345239" cy="4367213"/>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8" name="Picture 6" descr="Lumesse PowerPoint 15-02.png"/>
          <p:cNvPicPr>
            <a:picLocks noChangeAspect="1"/>
          </p:cNvPicPr>
          <p:nvPr/>
        </p:nvPicPr>
        <p:blipFill>
          <a:blip r:embed="rId15" cstate="email">
            <a:extLst>
              <a:ext uri="{28A0092B-C50C-407E-A947-70E740481C1C}">
                <a14:useLocalDpi xmlns="" xmlns:a14="http://schemas.microsoft.com/office/drawing/2010/main"/>
              </a:ext>
            </a:extLst>
          </a:blip>
          <a:srcRect/>
          <a:stretch>
            <a:fillRect/>
          </a:stretch>
        </p:blipFill>
        <p:spPr bwMode="auto">
          <a:xfrm>
            <a:off x="34925" y="5824538"/>
            <a:ext cx="1993900" cy="1033462"/>
          </a:xfrm>
          <a:prstGeom prst="rect">
            <a:avLst/>
          </a:prstGeom>
          <a:noFill/>
          <a:ln w="9525">
            <a:noFill/>
            <a:miter lim="800000"/>
            <a:headEnd/>
            <a:tailEnd/>
          </a:ln>
        </p:spPr>
      </p:pic>
      <p:sp>
        <p:nvSpPr>
          <p:cNvPr id="10" name="Date Placeholder 3"/>
          <p:cNvSpPr>
            <a:spLocks noGrp="1"/>
          </p:cNvSpPr>
          <p:nvPr>
            <p:ph type="dt" sz="half" idx="2"/>
          </p:nvPr>
        </p:nvSpPr>
        <p:spPr bwMode="auto">
          <a:xfrm>
            <a:off x="2563813" y="6262688"/>
            <a:ext cx="2133600" cy="365125"/>
          </a:xfrm>
          <a:prstGeom prst="rect">
            <a:avLst/>
          </a:prstGeom>
          <a:noFill/>
          <a:ln w="9525">
            <a:noFill/>
            <a:miter lim="800000"/>
            <a:headEnd/>
            <a:tailEnd/>
          </a:ln>
        </p:spPr>
        <p:txBody>
          <a:bodyPr vert="horz" wrap="none" lIns="54000" tIns="10800" rIns="54000" bIns="10800" numCol="1" anchor="ctr" anchorCtr="0" compatLnSpc="1">
            <a:prstTxWarp prst="textNoShape">
              <a:avLst/>
            </a:prstTxWarp>
          </a:bodyPr>
          <a:lstStyle>
            <a:lvl1pPr>
              <a:lnSpc>
                <a:spcPct val="92000"/>
              </a:lnSpc>
              <a:spcBef>
                <a:spcPct val="32000"/>
              </a:spcBef>
              <a:spcAft>
                <a:spcPct val="16000"/>
              </a:spcAft>
              <a:defRPr sz="1200">
                <a:solidFill>
                  <a:schemeClr val="bg1">
                    <a:lumMod val="75000"/>
                  </a:schemeClr>
                </a:solidFill>
              </a:defRPr>
            </a:lvl1pPr>
          </a:lstStyle>
          <a:p>
            <a:pPr>
              <a:defRPr/>
            </a:pPr>
            <a:fld id="{CD339EB1-F5CC-4C45-9287-6E6BD22EEF3F}" type="datetimeFigureOut">
              <a:rPr lang="en-US" smtClean="0"/>
              <a:pPr>
                <a:defRPr/>
              </a:pPr>
              <a:t>7/3/2014</a:t>
            </a:fld>
            <a:endParaRPr lang="en-US"/>
          </a:p>
        </p:txBody>
      </p:sp>
      <p:sp>
        <p:nvSpPr>
          <p:cNvPr id="11" name="Footer Placeholder 4"/>
          <p:cNvSpPr>
            <a:spLocks noGrp="1"/>
          </p:cNvSpPr>
          <p:nvPr>
            <p:ph type="ftr" sz="quarter" idx="3"/>
          </p:nvPr>
        </p:nvSpPr>
        <p:spPr bwMode="auto">
          <a:xfrm>
            <a:off x="4819650" y="6262688"/>
            <a:ext cx="2895600" cy="365125"/>
          </a:xfrm>
          <a:prstGeom prst="rect">
            <a:avLst/>
          </a:prstGeom>
          <a:noFill/>
          <a:ln w="9525">
            <a:noFill/>
            <a:miter lim="800000"/>
            <a:headEnd/>
            <a:tailEnd/>
          </a:ln>
        </p:spPr>
        <p:txBody>
          <a:bodyPr vert="horz" wrap="none" lIns="54000" tIns="10800" rIns="54000" bIns="10800" numCol="1" anchor="ctr" anchorCtr="0" compatLnSpc="1">
            <a:prstTxWarp prst="textNoShape">
              <a:avLst/>
            </a:prstTxWarp>
          </a:bodyPr>
          <a:lstStyle>
            <a:lvl1pPr>
              <a:lnSpc>
                <a:spcPct val="92000"/>
              </a:lnSpc>
              <a:spcBef>
                <a:spcPct val="32000"/>
              </a:spcBef>
              <a:spcAft>
                <a:spcPct val="16000"/>
              </a:spcAft>
              <a:defRPr sz="1200">
                <a:solidFill>
                  <a:schemeClr val="bg1">
                    <a:lumMod val="75000"/>
                  </a:schemeClr>
                </a:solidFill>
              </a:defRPr>
            </a:lvl1pPr>
          </a:lstStyle>
          <a:p>
            <a:pPr>
              <a:defRPr/>
            </a:pPr>
            <a:endParaRPr lang="en-GB"/>
          </a:p>
        </p:txBody>
      </p:sp>
      <p:sp>
        <p:nvSpPr>
          <p:cNvPr id="12" name="Slide Number Placeholder 5"/>
          <p:cNvSpPr>
            <a:spLocks noGrp="1"/>
          </p:cNvSpPr>
          <p:nvPr>
            <p:ph type="sldNum" sz="quarter" idx="4"/>
          </p:nvPr>
        </p:nvSpPr>
        <p:spPr bwMode="auto">
          <a:xfrm>
            <a:off x="7826375" y="6262688"/>
            <a:ext cx="860425" cy="365125"/>
          </a:xfrm>
          <a:prstGeom prst="rect">
            <a:avLst/>
          </a:prstGeom>
          <a:noFill/>
          <a:ln w="9525">
            <a:noFill/>
            <a:miter lim="800000"/>
            <a:headEnd/>
            <a:tailEnd/>
          </a:ln>
        </p:spPr>
        <p:txBody>
          <a:bodyPr vert="horz" wrap="none" lIns="54000" tIns="10800" rIns="54000" bIns="10800" numCol="1" anchor="ctr" anchorCtr="0" compatLnSpc="1">
            <a:prstTxWarp prst="textNoShape">
              <a:avLst/>
            </a:prstTxWarp>
          </a:bodyPr>
          <a:lstStyle>
            <a:lvl1pPr>
              <a:lnSpc>
                <a:spcPct val="92000"/>
              </a:lnSpc>
              <a:spcBef>
                <a:spcPct val="32000"/>
              </a:spcBef>
              <a:spcAft>
                <a:spcPct val="16000"/>
              </a:spcAft>
              <a:defRPr sz="1200">
                <a:solidFill>
                  <a:schemeClr val="bg1">
                    <a:lumMod val="75000"/>
                  </a:schemeClr>
                </a:solidFill>
              </a:defRPr>
            </a:lvl1pPr>
          </a:lstStyle>
          <a:p>
            <a:pPr>
              <a:defRPr/>
            </a:pPr>
            <a:fld id="{893B76BE-442D-46EC-B6C2-CDB944581854}" type="slidenum">
              <a:rPr lang="en-US" smtClean="0"/>
              <a:pPr>
                <a:defRPr/>
              </a:pPr>
              <a:t>‹#›</a:t>
            </a:fld>
            <a:endParaRPr lang="en-US"/>
          </a:p>
        </p:txBody>
      </p:sp>
      <p:sp>
        <p:nvSpPr>
          <p:cNvPr id="17" name="Title Placeholder 1"/>
          <p:cNvSpPr>
            <a:spLocks noGrp="1"/>
          </p:cNvSpPr>
          <p:nvPr>
            <p:ph type="title"/>
          </p:nvPr>
        </p:nvSpPr>
        <p:spPr bwMode="auto">
          <a:xfrm>
            <a:off x="403225" y="274638"/>
            <a:ext cx="8337550" cy="915987"/>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endParaRPr lang="en-GB"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63" r:id="rId6"/>
    <p:sldLayoutId id="2147483662" r:id="rId7"/>
    <p:sldLayoutId id="2147483664" r:id="rId8"/>
    <p:sldLayoutId id="2147483665" r:id="rId9"/>
    <p:sldLayoutId id="2147483654" r:id="rId10"/>
    <p:sldLayoutId id="2147483655" r:id="rId11"/>
    <p:sldLayoutId id="2147483666" r:id="rId12"/>
  </p:sldLayoutIdLst>
  <p:txStyles>
    <p:titleStyle>
      <a:lvl1pPr algn="l" defTabSz="914400" rtl="0" eaLnBrk="1" latinLnBrk="0" hangingPunct="1">
        <a:spcBef>
          <a:spcPct val="0"/>
        </a:spcBef>
        <a:buNone/>
        <a:defRPr lang="en-GB" sz="3200" kern="1200" baseline="0" dirty="0" smtClean="0">
          <a:solidFill>
            <a:schemeClr val="tx1"/>
          </a:solidFill>
          <a:latin typeface="+mj-lt"/>
          <a:ea typeface="+mj-ea"/>
          <a:cs typeface="+mj-cs"/>
        </a:defRPr>
      </a:lvl1pPr>
    </p:titleStyle>
    <p:bodyStyle>
      <a:lvl1pPr marL="342900" indent="-342900" algn="l" defTabSz="457200" rtl="0" eaLnBrk="1" fontAlgn="base" latinLnBrk="0" hangingPunct="1">
        <a:lnSpc>
          <a:spcPct val="92000"/>
        </a:lnSpc>
        <a:spcBef>
          <a:spcPct val="32000"/>
        </a:spcBef>
        <a:spcAft>
          <a:spcPct val="16000"/>
        </a:spcAft>
        <a:buSzPct val="110000"/>
        <a:buFont typeface="Arial" charset="0"/>
        <a:buBlip>
          <a:blip r:embed="rId16"/>
        </a:buBlip>
        <a:defRPr lang="en-US" sz="1800" kern="1200" dirty="0" smtClean="0">
          <a:solidFill>
            <a:schemeClr val="tx2"/>
          </a:solidFill>
          <a:latin typeface="+mn-lt"/>
          <a:ea typeface="+mn-ea"/>
          <a:cs typeface="+mn-cs"/>
        </a:defRPr>
      </a:lvl1pPr>
      <a:lvl2pPr marL="742950" indent="-285750" algn="l" defTabSz="457200" rtl="0" eaLnBrk="1" fontAlgn="base" latinLnBrk="0" hangingPunct="1">
        <a:lnSpc>
          <a:spcPct val="92000"/>
        </a:lnSpc>
        <a:spcBef>
          <a:spcPct val="32000"/>
        </a:spcBef>
        <a:spcAft>
          <a:spcPct val="16000"/>
        </a:spcAft>
        <a:buSzPct val="110000"/>
        <a:buFont typeface="Arial" charset="0"/>
        <a:buBlip>
          <a:blip r:embed="rId16"/>
        </a:buBlip>
        <a:defRPr lang="en-US" sz="1600" kern="1200" dirty="0" smtClean="0">
          <a:solidFill>
            <a:schemeClr val="tx2"/>
          </a:solidFill>
          <a:latin typeface="+mn-lt"/>
          <a:ea typeface="+mn-ea"/>
          <a:cs typeface="+mn-cs"/>
        </a:defRPr>
      </a:lvl2pPr>
      <a:lvl3pPr marL="1143000" indent="-228600" algn="l" defTabSz="457200" rtl="0" eaLnBrk="1" fontAlgn="base" latinLnBrk="0" hangingPunct="1">
        <a:lnSpc>
          <a:spcPct val="92000"/>
        </a:lnSpc>
        <a:spcBef>
          <a:spcPct val="32000"/>
        </a:spcBef>
        <a:spcAft>
          <a:spcPct val="16000"/>
        </a:spcAft>
        <a:buSzPct val="110000"/>
        <a:buFont typeface="Arial" charset="0"/>
        <a:buBlip>
          <a:blip r:embed="rId16"/>
        </a:buBlip>
        <a:defRPr lang="en-US" sz="1600" kern="1200" dirty="0" smtClean="0">
          <a:solidFill>
            <a:schemeClr val="tx2"/>
          </a:solidFill>
          <a:latin typeface="+mn-lt"/>
          <a:ea typeface="+mn-ea"/>
          <a:cs typeface="+mn-cs"/>
        </a:defRPr>
      </a:lvl3pPr>
      <a:lvl4pPr marL="1600200" indent="-228600" algn="l" defTabSz="457200" rtl="0" eaLnBrk="1" fontAlgn="base" latinLnBrk="0" hangingPunct="1">
        <a:lnSpc>
          <a:spcPct val="92000"/>
        </a:lnSpc>
        <a:spcBef>
          <a:spcPct val="32000"/>
        </a:spcBef>
        <a:spcAft>
          <a:spcPct val="16000"/>
        </a:spcAft>
        <a:buSzPct val="110000"/>
        <a:buFont typeface="Arial" charset="0"/>
        <a:buBlip>
          <a:blip r:embed="rId16"/>
        </a:buBlip>
        <a:defRPr lang="en-US" sz="1600" kern="1200" dirty="0" smtClean="0">
          <a:solidFill>
            <a:schemeClr val="tx2"/>
          </a:solidFill>
          <a:latin typeface="+mn-lt"/>
          <a:ea typeface="+mn-ea"/>
          <a:cs typeface="+mn-cs"/>
        </a:defRPr>
      </a:lvl4pPr>
      <a:lvl5pPr marL="2057400" indent="-228600" algn="l" defTabSz="457200" rtl="0" eaLnBrk="1" fontAlgn="base" latinLnBrk="0" hangingPunct="1">
        <a:lnSpc>
          <a:spcPct val="92000"/>
        </a:lnSpc>
        <a:spcBef>
          <a:spcPct val="32000"/>
        </a:spcBef>
        <a:spcAft>
          <a:spcPct val="16000"/>
        </a:spcAft>
        <a:buSzPct val="110000"/>
        <a:buFont typeface="Arial" charset="0"/>
        <a:buBlip>
          <a:blip r:embed="rId16"/>
        </a:buBlip>
        <a:defRPr lang="en-GB" sz="1600" kern="1200" dirty="0" smtClean="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eveloper.lumesse.com/docs/read/Timesheets_Contract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21.png"/><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29.png"/><Relationship Id="rId4" Type="http://schemas.openxmlformats.org/officeDocument/2006/relationships/image" Target="../media/image28.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31.png"/><Relationship Id="rId4" Type="http://schemas.openxmlformats.org/officeDocument/2006/relationships/image" Target="../media/image30.png"/></Relationships>
</file>

<file path=ppt/slides/_rels/slide1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34.png"/><Relationship Id="rId4" Type="http://schemas.openxmlformats.org/officeDocument/2006/relationships/image" Target="../media/image33.png"/></Relationships>
</file>

<file path=ppt/slides/_rels/slide1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36.png"/></Relationships>
</file>

<file path=ppt/slides/_rels/slide1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smtClean="0"/>
              <a:t>Managing contingent recruitment with TalentLink</a:t>
            </a:r>
            <a:endParaRPr lang="en-GB" dirty="0"/>
          </a:p>
        </p:txBody>
      </p:sp>
      <p:sp>
        <p:nvSpPr>
          <p:cNvPr id="2" name="TextBox 1"/>
          <p:cNvSpPr txBox="1"/>
          <p:nvPr/>
        </p:nvSpPr>
        <p:spPr>
          <a:xfrm>
            <a:off x="755576" y="2276872"/>
            <a:ext cx="4608512" cy="923330"/>
          </a:xfrm>
          <a:prstGeom prst="rect">
            <a:avLst/>
          </a:prstGeom>
          <a:noFill/>
        </p:spPr>
        <p:txBody>
          <a:bodyPr wrap="square" rtlCol="0">
            <a:spAutoFit/>
          </a:bodyPr>
          <a:lstStyle/>
          <a:p>
            <a:r>
              <a:rPr lang="en-GB" dirty="0" smtClean="0">
                <a:solidFill>
                  <a:schemeClr val="bg1"/>
                </a:solidFill>
              </a:rPr>
              <a:t>Prepared for: West Midlands Employers</a:t>
            </a:r>
          </a:p>
          <a:p>
            <a:endParaRPr lang="en-GB" dirty="0">
              <a:solidFill>
                <a:schemeClr val="bg1"/>
              </a:solidFill>
            </a:endParaRPr>
          </a:p>
          <a:p>
            <a:endParaRPr lang="en-GB" dirty="0">
              <a:solidFill>
                <a:schemeClr val="bg1"/>
              </a:solidFill>
            </a:endParaRPr>
          </a:p>
        </p:txBody>
      </p:sp>
    </p:spTree>
    <p:extLst>
      <p:ext uri="{BB962C8B-B14F-4D97-AF65-F5344CB8AC3E}">
        <p14:creationId xmlns="" xmlns:p14="http://schemas.microsoft.com/office/powerpoint/2010/main" val="101005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AU" sz="2800" dirty="0" smtClean="0"/>
              <a:t>Pushing conditions to back office / payroll systems</a:t>
            </a:r>
            <a:endParaRPr lang="en-US" sz="2800" dirty="0" smtClean="0"/>
          </a:p>
        </p:txBody>
      </p:sp>
      <p:sp>
        <p:nvSpPr>
          <p:cNvPr id="10243" name="Content Placeholder 2"/>
          <p:cNvSpPr>
            <a:spLocks noGrp="1"/>
          </p:cNvSpPr>
          <p:nvPr>
            <p:ph idx="4294967295"/>
          </p:nvPr>
        </p:nvSpPr>
        <p:spPr>
          <a:xfrm>
            <a:off x="395536" y="1536700"/>
            <a:ext cx="3962400" cy="4114800"/>
          </a:xfrm>
          <a:prstGeom prst="rect">
            <a:avLst/>
          </a:prstGeom>
        </p:spPr>
        <p:txBody>
          <a:bodyPr/>
          <a:lstStyle/>
          <a:p>
            <a:pPr>
              <a:buFontTx/>
              <a:buNone/>
            </a:pPr>
            <a:r>
              <a:rPr lang="en-GB" sz="2000" b="0" dirty="0" smtClean="0"/>
              <a:t>Once conditions and timesheets have completed their workflows within TalentLink™ all data can be exported to existing financial systems for pay and billing.</a:t>
            </a:r>
          </a:p>
          <a:p>
            <a:pPr>
              <a:buFontTx/>
              <a:buNone/>
            </a:pPr>
            <a:r>
              <a:rPr lang="en-GB" sz="2000" dirty="0" smtClean="0"/>
              <a:t>Lumesse </a:t>
            </a:r>
            <a:r>
              <a:rPr lang="en-GB" sz="2000" b="0" dirty="0" smtClean="0"/>
              <a:t>have deployed a standard interfacing technology through our TalentLink Exchange </a:t>
            </a:r>
            <a:r>
              <a:rPr lang="en-GB" sz="2000" dirty="0" smtClean="0"/>
              <a:t>API </a:t>
            </a:r>
            <a:r>
              <a:rPr lang="en-GB" sz="2000" b="0" dirty="0" smtClean="0"/>
              <a:t>service based on XML </a:t>
            </a:r>
            <a:r>
              <a:rPr lang="en-GB" sz="2000" b="0" dirty="0" err="1" smtClean="0"/>
              <a:t>Webservices</a:t>
            </a:r>
            <a:r>
              <a:rPr lang="en-GB" sz="2000" dirty="0"/>
              <a:t> </a:t>
            </a:r>
            <a:r>
              <a:rPr lang="en-GB" sz="2000" dirty="0" smtClean="0"/>
              <a:t>for customer self service configuration</a:t>
            </a:r>
            <a:r>
              <a:rPr lang="en-GB" sz="2000" b="0" dirty="0" smtClean="0"/>
              <a:t>.</a:t>
            </a:r>
          </a:p>
          <a:p>
            <a:pPr>
              <a:buFontTx/>
              <a:buNone/>
            </a:pPr>
            <a:endParaRPr lang="en-GB" sz="2000" dirty="0"/>
          </a:p>
          <a:p>
            <a:pPr>
              <a:buFontTx/>
              <a:buNone/>
            </a:pPr>
            <a:r>
              <a:rPr lang="en-GB" sz="2000" b="0" dirty="0" smtClean="0"/>
              <a:t>For more information </a:t>
            </a:r>
            <a:r>
              <a:rPr lang="en-GB" sz="2000" b="0" dirty="0" smtClean="0">
                <a:hlinkClick r:id="rId3"/>
              </a:rPr>
              <a:t>click here</a:t>
            </a:r>
            <a:endParaRPr lang="en-GB" sz="2000" b="0" dirty="0" smtClean="0"/>
          </a:p>
          <a:p>
            <a:pPr>
              <a:buFontTx/>
              <a:buNone/>
            </a:pPr>
            <a:endParaRPr lang="en-GB" sz="2000" b="0" dirty="0" smtClean="0"/>
          </a:p>
          <a:p>
            <a:pPr>
              <a:buFontTx/>
              <a:buNone/>
            </a:pPr>
            <a:endParaRPr lang="en-GB" sz="2000" b="0" dirty="0" smtClean="0"/>
          </a:p>
          <a:p>
            <a:pPr>
              <a:buFontTx/>
              <a:buNone/>
            </a:pPr>
            <a:endParaRPr lang="en-GB" sz="2000" b="0" dirty="0" smtClean="0"/>
          </a:p>
          <a:p>
            <a:pPr>
              <a:buFontTx/>
              <a:buNone/>
            </a:pPr>
            <a:endParaRPr lang="en-GB" sz="2000" b="0" dirty="0" smtClean="0"/>
          </a:p>
        </p:txBody>
      </p:sp>
      <p:sp>
        <p:nvSpPr>
          <p:cNvPr id="1024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6" name="Rounded Rectangle 5"/>
          <p:cNvSpPr/>
          <p:nvPr/>
        </p:nvSpPr>
        <p:spPr bwMode="auto">
          <a:xfrm>
            <a:off x="5095875" y="3774282"/>
            <a:ext cx="3429000" cy="1526926"/>
          </a:xfrm>
          <a:prstGeom prst="round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6200000" scaled="1"/>
            <a:tileRect/>
          </a:gradFill>
          <a:ln w="9525" cap="flat" cmpd="sng" algn="ctr">
            <a:solidFill>
              <a:srgbClr val="D40F7D"/>
            </a:solidFill>
            <a:prstDash val="solid"/>
            <a:round/>
            <a:headEnd type="none" w="med" len="med"/>
            <a:tailEnd type="none" w="med" len="med"/>
          </a:ln>
          <a:effectLst/>
        </p:spPr>
        <p:txBody>
          <a:bodyPr wrap="none" lIns="0" tIns="0" rIns="0" bIns="0"/>
          <a:lstStyle/>
          <a:p>
            <a:pPr marL="342900" indent="-342900" algn="ctr">
              <a:spcBef>
                <a:spcPct val="20000"/>
              </a:spcBef>
              <a:defRPr/>
            </a:pPr>
            <a:endParaRPr lang="en-US" sz="1200" dirty="0">
              <a:solidFill>
                <a:schemeClr val="tx1">
                  <a:lumMod val="50000"/>
                  <a:lumOff val="50000"/>
                </a:schemeClr>
              </a:solidFill>
              <a:latin typeface="Trebuchet MS" pitchFamily="34" charset="0"/>
            </a:endParaRPr>
          </a:p>
        </p:txBody>
      </p:sp>
      <p:sp>
        <p:nvSpPr>
          <p:cNvPr id="7" name="Rounded Rectangle 6"/>
          <p:cNvSpPr/>
          <p:nvPr/>
        </p:nvSpPr>
        <p:spPr bwMode="auto">
          <a:xfrm>
            <a:off x="5095884" y="2917028"/>
            <a:ext cx="3429024" cy="642942"/>
          </a:xfrm>
          <a:prstGeom prst="roundRect">
            <a:avLst/>
          </a:prstGeom>
          <a:solidFill>
            <a:srgbClr val="41004F"/>
          </a:solidFill>
          <a:ln w="3175" cap="flat" cmpd="sng" algn="ctr">
            <a:solidFill>
              <a:srgbClr val="D40F7D"/>
            </a:solidFill>
            <a:prstDash val="solid"/>
            <a:round/>
            <a:headEnd type="none" w="med" len="med"/>
            <a:tailEnd type="none" w="med" len="med"/>
          </a:ln>
          <a:effectLst/>
        </p:spPr>
        <p:txBody>
          <a:bodyPr wrap="none" lIns="0" tIns="0" rIns="0" bIns="0"/>
          <a:lstStyle/>
          <a:p>
            <a:pPr marL="342900" indent="-342900" algn="ctr">
              <a:spcBef>
                <a:spcPct val="20000"/>
              </a:spcBef>
              <a:defRPr/>
            </a:pPr>
            <a:r>
              <a:rPr lang="en-US" sz="1200" dirty="0" smtClean="0">
                <a:solidFill>
                  <a:schemeClr val="bg1"/>
                </a:solidFill>
                <a:latin typeface="Trebuchet MS" pitchFamily="34" charset="0"/>
              </a:rPr>
              <a:t>TalentLink Exchange</a:t>
            </a:r>
            <a:endParaRPr lang="en-US" sz="1200" dirty="0">
              <a:solidFill>
                <a:schemeClr val="bg1"/>
              </a:solidFill>
              <a:latin typeface="Trebuchet MS" pitchFamily="34" charset="0"/>
            </a:endParaRPr>
          </a:p>
        </p:txBody>
      </p:sp>
      <p:sp>
        <p:nvSpPr>
          <p:cNvPr id="8" name="Rounded Rectangle 7"/>
          <p:cNvSpPr/>
          <p:nvPr/>
        </p:nvSpPr>
        <p:spPr bwMode="auto">
          <a:xfrm>
            <a:off x="5220072" y="3202782"/>
            <a:ext cx="547688" cy="285750"/>
          </a:xfrm>
          <a:prstGeom prst="roundRect">
            <a:avLst/>
          </a:prstGeom>
          <a:noFill/>
          <a:ln w="9525" cap="flat" cmpd="sng" algn="ctr">
            <a:solidFill>
              <a:schemeClr val="bg2">
                <a:alpha val="36078"/>
              </a:schemeClr>
            </a:solidFill>
            <a:prstDash val="solid"/>
            <a:round/>
            <a:headEnd type="none" w="med" len="med"/>
            <a:tailEnd type="none" w="med" len="med"/>
          </a:ln>
          <a:effectLst/>
        </p:spPr>
        <p:txBody>
          <a:bodyPr wrap="none" lIns="0" tIns="0" rIns="0" bIns="0" anchor="ctr"/>
          <a:lstStyle/>
          <a:p>
            <a:pPr marL="342900" indent="-342900" algn="ctr">
              <a:spcBef>
                <a:spcPct val="20000"/>
              </a:spcBef>
              <a:defRPr/>
            </a:pPr>
            <a:r>
              <a:rPr lang="en-US" sz="900" b="0" i="1" dirty="0" smtClean="0">
                <a:solidFill>
                  <a:schemeClr val="bg1"/>
                </a:solidFill>
                <a:effectLst>
                  <a:outerShdw blurRad="50800" dist="38100" dir="2700000" algn="tl" rotWithShape="0">
                    <a:prstClr val="black">
                      <a:alpha val="40000"/>
                    </a:prstClr>
                  </a:outerShdw>
                </a:effectLst>
                <a:latin typeface="Trebuchet MS" pitchFamily="34" charset="0"/>
              </a:rPr>
              <a:t>Posting</a:t>
            </a:r>
            <a:endParaRPr lang="en-US" sz="900" b="0" i="1" dirty="0">
              <a:solidFill>
                <a:schemeClr val="bg1"/>
              </a:solidFill>
              <a:effectLst>
                <a:outerShdw blurRad="50800" dist="38100" dir="2700000" algn="tl" rotWithShape="0">
                  <a:prstClr val="black">
                    <a:alpha val="40000"/>
                  </a:prstClr>
                </a:outerShdw>
              </a:effectLst>
              <a:latin typeface="Trebuchet MS" pitchFamily="34" charset="0"/>
            </a:endParaRPr>
          </a:p>
        </p:txBody>
      </p:sp>
      <p:sp>
        <p:nvSpPr>
          <p:cNvPr id="9" name="Rounded Rectangle 8"/>
          <p:cNvSpPr/>
          <p:nvPr/>
        </p:nvSpPr>
        <p:spPr bwMode="auto">
          <a:xfrm>
            <a:off x="5868144" y="3202782"/>
            <a:ext cx="547688" cy="285750"/>
          </a:xfrm>
          <a:prstGeom prst="roundRect">
            <a:avLst/>
          </a:prstGeom>
          <a:noFill/>
          <a:ln w="9525" cap="flat" cmpd="sng" algn="ctr">
            <a:solidFill>
              <a:schemeClr val="bg2">
                <a:alpha val="36078"/>
              </a:schemeClr>
            </a:solidFill>
            <a:prstDash val="solid"/>
            <a:round/>
            <a:headEnd type="none" w="med" len="med"/>
            <a:tailEnd type="none" w="med" len="med"/>
          </a:ln>
          <a:effectLst/>
        </p:spPr>
        <p:txBody>
          <a:bodyPr wrap="none" lIns="0" tIns="0" rIns="0" bIns="0" anchor="ctr"/>
          <a:lstStyle/>
          <a:p>
            <a:pPr marL="342900" indent="-342900" algn="ctr">
              <a:spcBef>
                <a:spcPct val="20000"/>
              </a:spcBef>
              <a:defRPr/>
            </a:pPr>
            <a:r>
              <a:rPr lang="en-US" sz="900" b="0" i="1" dirty="0" smtClean="0">
                <a:solidFill>
                  <a:schemeClr val="bg1"/>
                </a:solidFill>
                <a:effectLst>
                  <a:outerShdw blurRad="50800" dist="38100" dir="2700000" algn="tl" rotWithShape="0">
                    <a:prstClr val="black">
                      <a:alpha val="40000"/>
                    </a:prstClr>
                  </a:outerShdw>
                </a:effectLst>
                <a:latin typeface="Trebuchet MS" pitchFamily="34" charset="0"/>
              </a:rPr>
              <a:t>Position</a:t>
            </a:r>
            <a:endParaRPr lang="en-US" sz="900" b="0" i="1" dirty="0">
              <a:solidFill>
                <a:schemeClr val="bg1"/>
              </a:solidFill>
              <a:effectLst>
                <a:outerShdw blurRad="50800" dist="38100" dir="2700000" algn="tl" rotWithShape="0">
                  <a:prstClr val="black">
                    <a:alpha val="40000"/>
                  </a:prstClr>
                </a:outerShdw>
              </a:effectLst>
              <a:latin typeface="Trebuchet MS" pitchFamily="34" charset="0"/>
            </a:endParaRPr>
          </a:p>
        </p:txBody>
      </p:sp>
      <p:sp>
        <p:nvSpPr>
          <p:cNvPr id="10" name="Rounded Rectangle 9"/>
          <p:cNvSpPr/>
          <p:nvPr/>
        </p:nvSpPr>
        <p:spPr bwMode="auto">
          <a:xfrm>
            <a:off x="6487841" y="3202782"/>
            <a:ext cx="604439" cy="285750"/>
          </a:xfrm>
          <a:prstGeom prst="roundRect">
            <a:avLst/>
          </a:prstGeom>
          <a:noFill/>
          <a:ln w="9525" cap="flat" cmpd="sng" algn="ctr">
            <a:solidFill>
              <a:schemeClr val="bg2">
                <a:alpha val="36078"/>
              </a:schemeClr>
            </a:solidFill>
            <a:prstDash val="solid"/>
            <a:round/>
            <a:headEnd type="none" w="med" len="med"/>
            <a:tailEnd type="none" w="med" len="med"/>
          </a:ln>
          <a:effectLst/>
        </p:spPr>
        <p:txBody>
          <a:bodyPr wrap="none" lIns="0" tIns="0" rIns="0" bIns="0" anchor="ctr"/>
          <a:lstStyle/>
          <a:p>
            <a:pPr marL="342900" indent="-342900" algn="ctr">
              <a:spcBef>
                <a:spcPct val="20000"/>
              </a:spcBef>
              <a:defRPr/>
            </a:pPr>
            <a:r>
              <a:rPr lang="en-US" sz="900" b="0" i="1" dirty="0" smtClean="0">
                <a:solidFill>
                  <a:schemeClr val="bg1"/>
                </a:solidFill>
                <a:effectLst>
                  <a:outerShdw blurRad="50800" dist="38100" dir="2700000" algn="tl" rotWithShape="0">
                    <a:prstClr val="black">
                      <a:alpha val="40000"/>
                    </a:prstClr>
                  </a:outerShdw>
                </a:effectLst>
                <a:latin typeface="Trebuchet MS" pitchFamily="34" charset="0"/>
              </a:rPr>
              <a:t>Candidate</a:t>
            </a:r>
            <a:endParaRPr lang="en-US" sz="900" b="0" i="1" dirty="0">
              <a:solidFill>
                <a:schemeClr val="bg1"/>
              </a:solidFill>
              <a:effectLst>
                <a:outerShdw blurRad="50800" dist="38100" dir="2700000" algn="tl" rotWithShape="0">
                  <a:prstClr val="black">
                    <a:alpha val="40000"/>
                  </a:prstClr>
                </a:outerShdw>
              </a:effectLst>
              <a:latin typeface="Trebuchet MS" pitchFamily="34" charset="0"/>
            </a:endParaRPr>
          </a:p>
        </p:txBody>
      </p:sp>
      <p:sp>
        <p:nvSpPr>
          <p:cNvPr id="11" name="Rounded Rectangle 10"/>
          <p:cNvSpPr/>
          <p:nvPr/>
        </p:nvSpPr>
        <p:spPr bwMode="auto">
          <a:xfrm>
            <a:off x="7193383" y="3202782"/>
            <a:ext cx="618977" cy="285750"/>
          </a:xfrm>
          <a:prstGeom prst="roundRect">
            <a:avLst/>
          </a:prstGeom>
          <a:noFill/>
          <a:ln w="9525" cap="flat" cmpd="sng" algn="ctr">
            <a:solidFill>
              <a:schemeClr val="bg2">
                <a:alpha val="36078"/>
              </a:schemeClr>
            </a:solidFill>
            <a:prstDash val="solid"/>
            <a:round/>
            <a:headEnd type="none" w="med" len="med"/>
            <a:tailEnd type="none" w="med" len="med"/>
          </a:ln>
          <a:effectLst/>
        </p:spPr>
        <p:txBody>
          <a:bodyPr wrap="none" lIns="0" tIns="0" rIns="0" bIns="0" anchor="ctr"/>
          <a:lstStyle/>
          <a:p>
            <a:pPr marL="342900" indent="-342900" algn="ctr">
              <a:spcBef>
                <a:spcPct val="20000"/>
              </a:spcBef>
              <a:defRPr/>
            </a:pPr>
            <a:r>
              <a:rPr lang="en-US" sz="900" b="0" i="1" dirty="0" smtClean="0">
                <a:solidFill>
                  <a:schemeClr val="bg1"/>
                </a:solidFill>
                <a:effectLst>
                  <a:outerShdw blurRad="50800" dist="38100" dir="2700000" algn="tl" rotWithShape="0">
                    <a:prstClr val="black">
                      <a:alpha val="40000"/>
                    </a:prstClr>
                  </a:outerShdw>
                </a:effectLst>
                <a:latin typeface="Trebuchet MS" pitchFamily="34" charset="0"/>
              </a:rPr>
              <a:t>Timesheet</a:t>
            </a:r>
            <a:endParaRPr lang="en-US" sz="900" b="0" i="1" dirty="0">
              <a:solidFill>
                <a:schemeClr val="bg1"/>
              </a:solidFill>
              <a:effectLst>
                <a:outerShdw blurRad="50800" dist="38100" dir="2700000" algn="tl" rotWithShape="0">
                  <a:prstClr val="black">
                    <a:alpha val="40000"/>
                  </a:prstClr>
                </a:outerShdw>
              </a:effectLst>
              <a:latin typeface="Trebuchet MS" pitchFamily="34" charset="0"/>
            </a:endParaRPr>
          </a:p>
        </p:txBody>
      </p:sp>
      <p:sp>
        <p:nvSpPr>
          <p:cNvPr id="12" name="Rounded Rectangle 11"/>
          <p:cNvSpPr/>
          <p:nvPr/>
        </p:nvSpPr>
        <p:spPr bwMode="auto">
          <a:xfrm>
            <a:off x="5107497" y="1845469"/>
            <a:ext cx="3429000" cy="857250"/>
          </a:xfrm>
          <a:prstGeom prst="round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6200000" scaled="1"/>
            <a:tileRect/>
          </a:gradFill>
          <a:ln w="9525" cap="flat" cmpd="sng" algn="ctr">
            <a:solidFill>
              <a:srgbClr val="D40F7D"/>
            </a:solidFill>
            <a:prstDash val="solid"/>
            <a:round/>
            <a:headEnd type="none" w="med" len="med"/>
            <a:tailEnd type="none" w="med" len="med"/>
          </a:ln>
          <a:effectLst/>
        </p:spPr>
        <p:txBody>
          <a:bodyPr wrap="none" lIns="0" tIns="0" rIns="0" bIns="0"/>
          <a:lstStyle/>
          <a:p>
            <a:pPr marL="342900" indent="-342900" algn="ctr">
              <a:spcBef>
                <a:spcPct val="20000"/>
              </a:spcBef>
              <a:defRPr/>
            </a:pPr>
            <a:r>
              <a:rPr lang="en-US" sz="1200" b="1" dirty="0" smtClean="0">
                <a:solidFill>
                  <a:schemeClr val="tx1">
                    <a:lumMod val="50000"/>
                    <a:lumOff val="50000"/>
                  </a:schemeClr>
                </a:solidFill>
                <a:latin typeface="Trebuchet MS" pitchFamily="34" charset="0"/>
              </a:rPr>
              <a:t>3</a:t>
            </a:r>
            <a:r>
              <a:rPr lang="en-US" sz="1200" b="1" baseline="30000" dirty="0" smtClean="0">
                <a:solidFill>
                  <a:schemeClr val="tx1">
                    <a:lumMod val="50000"/>
                    <a:lumOff val="50000"/>
                  </a:schemeClr>
                </a:solidFill>
                <a:latin typeface="Trebuchet MS" pitchFamily="34" charset="0"/>
              </a:rPr>
              <a:t>rd</a:t>
            </a:r>
            <a:r>
              <a:rPr lang="en-US" sz="1200" b="1" dirty="0" smtClean="0">
                <a:solidFill>
                  <a:schemeClr val="tx1">
                    <a:lumMod val="50000"/>
                    <a:lumOff val="50000"/>
                  </a:schemeClr>
                </a:solidFill>
                <a:latin typeface="Trebuchet MS" pitchFamily="34" charset="0"/>
              </a:rPr>
              <a:t> party systems</a:t>
            </a:r>
            <a:endParaRPr lang="en-US" sz="1200" b="1" dirty="0">
              <a:solidFill>
                <a:schemeClr val="tx1">
                  <a:lumMod val="50000"/>
                  <a:lumOff val="50000"/>
                </a:schemeClr>
              </a:solidFill>
              <a:latin typeface="Trebuchet MS" pitchFamily="34" charset="0"/>
            </a:endParaRPr>
          </a:p>
        </p:txBody>
      </p:sp>
      <p:sp>
        <p:nvSpPr>
          <p:cNvPr id="13" name="Rectangle 12"/>
          <p:cNvSpPr>
            <a:spLocks noChangeArrowheads="1"/>
          </p:cNvSpPr>
          <p:nvPr/>
        </p:nvSpPr>
        <p:spPr bwMode="auto">
          <a:xfrm>
            <a:off x="5238750" y="2147094"/>
            <a:ext cx="749300" cy="230188"/>
          </a:xfrm>
          <a:prstGeom prst="rect">
            <a:avLst/>
          </a:prstGeom>
          <a:noFill/>
          <a:ln w="9525">
            <a:noFill/>
            <a:miter lim="800000"/>
            <a:headEnd/>
            <a:tailEnd/>
          </a:ln>
        </p:spPr>
        <p:txBody>
          <a:bodyPr wrap="none">
            <a:spAutoFit/>
          </a:bodyPr>
          <a:lstStyle/>
          <a:p>
            <a:r>
              <a:rPr lang="en-US" sz="900" b="0" i="1" dirty="0">
                <a:solidFill>
                  <a:schemeClr val="tx1"/>
                </a:solidFill>
                <a:latin typeface="Trebuchet MS" pitchFamily="34" charset="0"/>
              </a:rPr>
              <a:t>Job Boards</a:t>
            </a:r>
            <a:endParaRPr lang="en-US" sz="900" dirty="0"/>
          </a:p>
        </p:txBody>
      </p:sp>
      <p:sp>
        <p:nvSpPr>
          <p:cNvPr id="14" name="Rectangle 13"/>
          <p:cNvSpPr>
            <a:spLocks noChangeArrowheads="1"/>
          </p:cNvSpPr>
          <p:nvPr/>
        </p:nvSpPr>
        <p:spPr bwMode="auto">
          <a:xfrm>
            <a:off x="5429250" y="2401094"/>
            <a:ext cx="729687" cy="230832"/>
          </a:xfrm>
          <a:prstGeom prst="rect">
            <a:avLst/>
          </a:prstGeom>
          <a:noFill/>
          <a:ln w="9525">
            <a:noFill/>
            <a:miter lim="800000"/>
            <a:headEnd/>
            <a:tailEnd/>
          </a:ln>
        </p:spPr>
        <p:txBody>
          <a:bodyPr wrap="none">
            <a:spAutoFit/>
          </a:bodyPr>
          <a:lstStyle/>
          <a:p>
            <a:r>
              <a:rPr lang="en-US" sz="900" i="1" dirty="0" smtClean="0">
                <a:latin typeface="Trebuchet MS" pitchFamily="34" charset="0"/>
              </a:rPr>
              <a:t>Timesheet</a:t>
            </a:r>
            <a:endParaRPr lang="en-US" sz="900" dirty="0"/>
          </a:p>
        </p:txBody>
      </p:sp>
      <p:sp>
        <p:nvSpPr>
          <p:cNvPr id="15" name="Rectangle 14"/>
          <p:cNvSpPr>
            <a:spLocks noChangeArrowheads="1"/>
          </p:cNvSpPr>
          <p:nvPr/>
        </p:nvSpPr>
        <p:spPr bwMode="auto">
          <a:xfrm>
            <a:off x="6012160" y="2147094"/>
            <a:ext cx="582211" cy="230832"/>
          </a:xfrm>
          <a:prstGeom prst="rect">
            <a:avLst/>
          </a:prstGeom>
          <a:noFill/>
          <a:ln w="9525">
            <a:noFill/>
            <a:miter lim="800000"/>
            <a:headEnd/>
            <a:tailEnd/>
          </a:ln>
        </p:spPr>
        <p:txBody>
          <a:bodyPr wrap="none">
            <a:spAutoFit/>
          </a:bodyPr>
          <a:lstStyle/>
          <a:p>
            <a:r>
              <a:rPr lang="en-US" sz="900" b="0" i="1" dirty="0" smtClean="0">
                <a:solidFill>
                  <a:schemeClr val="tx1"/>
                </a:solidFill>
                <a:latin typeface="Trebuchet MS" pitchFamily="34" charset="0"/>
              </a:rPr>
              <a:t>Finance</a:t>
            </a:r>
            <a:endParaRPr lang="en-US" sz="900" dirty="0"/>
          </a:p>
        </p:txBody>
      </p:sp>
      <p:sp>
        <p:nvSpPr>
          <p:cNvPr id="16" name="Rectangle 15"/>
          <p:cNvSpPr>
            <a:spLocks noChangeArrowheads="1"/>
          </p:cNvSpPr>
          <p:nvPr/>
        </p:nvSpPr>
        <p:spPr bwMode="auto">
          <a:xfrm>
            <a:off x="6453188" y="2401094"/>
            <a:ext cx="377026" cy="230832"/>
          </a:xfrm>
          <a:prstGeom prst="rect">
            <a:avLst/>
          </a:prstGeom>
          <a:noFill/>
          <a:ln w="9525">
            <a:noFill/>
            <a:miter lim="800000"/>
            <a:headEnd/>
            <a:tailEnd/>
          </a:ln>
        </p:spPr>
        <p:txBody>
          <a:bodyPr wrap="none">
            <a:spAutoFit/>
          </a:bodyPr>
          <a:lstStyle/>
          <a:p>
            <a:r>
              <a:rPr lang="en-US" sz="900" b="0" i="1" dirty="0" smtClean="0">
                <a:solidFill>
                  <a:schemeClr val="tx1"/>
                </a:solidFill>
                <a:latin typeface="Trebuchet MS" pitchFamily="34" charset="0"/>
              </a:rPr>
              <a:t>ERP</a:t>
            </a:r>
            <a:endParaRPr lang="en-US" sz="900" dirty="0"/>
          </a:p>
        </p:txBody>
      </p:sp>
      <p:sp>
        <p:nvSpPr>
          <p:cNvPr id="17" name="Rectangle 16"/>
          <p:cNvSpPr>
            <a:spLocks noChangeArrowheads="1"/>
          </p:cNvSpPr>
          <p:nvPr/>
        </p:nvSpPr>
        <p:spPr bwMode="auto">
          <a:xfrm>
            <a:off x="6810375" y="2147094"/>
            <a:ext cx="550151" cy="230832"/>
          </a:xfrm>
          <a:prstGeom prst="rect">
            <a:avLst/>
          </a:prstGeom>
          <a:noFill/>
          <a:ln w="9525">
            <a:noFill/>
            <a:miter lim="800000"/>
            <a:headEnd/>
            <a:tailEnd/>
          </a:ln>
        </p:spPr>
        <p:txBody>
          <a:bodyPr wrap="none">
            <a:spAutoFit/>
          </a:bodyPr>
          <a:lstStyle/>
          <a:p>
            <a:r>
              <a:rPr lang="en-US" sz="900" b="0" i="1" dirty="0" smtClean="0">
                <a:solidFill>
                  <a:schemeClr val="tx1"/>
                </a:solidFill>
                <a:latin typeface="Trebuchet MS" pitchFamily="34" charset="0"/>
              </a:rPr>
              <a:t>Payroll</a:t>
            </a:r>
            <a:endParaRPr lang="en-US" sz="900" dirty="0"/>
          </a:p>
        </p:txBody>
      </p:sp>
      <p:sp>
        <p:nvSpPr>
          <p:cNvPr id="18" name="Rectangle 17"/>
          <p:cNvSpPr>
            <a:spLocks noChangeArrowheads="1"/>
          </p:cNvSpPr>
          <p:nvPr/>
        </p:nvSpPr>
        <p:spPr bwMode="auto">
          <a:xfrm>
            <a:off x="7134225" y="2377282"/>
            <a:ext cx="781050" cy="230188"/>
          </a:xfrm>
          <a:prstGeom prst="rect">
            <a:avLst/>
          </a:prstGeom>
          <a:noFill/>
          <a:ln w="9525">
            <a:noFill/>
            <a:miter lim="800000"/>
            <a:headEnd/>
            <a:tailEnd/>
          </a:ln>
        </p:spPr>
        <p:txBody>
          <a:bodyPr wrap="none">
            <a:spAutoFit/>
          </a:bodyPr>
          <a:lstStyle/>
          <a:p>
            <a:r>
              <a:rPr lang="en-US" sz="900" b="0" i="1" dirty="0">
                <a:solidFill>
                  <a:schemeClr val="tx1"/>
                </a:solidFill>
                <a:latin typeface="Trebuchet MS" pitchFamily="34" charset="0"/>
              </a:rPr>
              <a:t>Background</a:t>
            </a:r>
            <a:endParaRPr lang="en-US" sz="900" dirty="0"/>
          </a:p>
        </p:txBody>
      </p:sp>
      <p:sp>
        <p:nvSpPr>
          <p:cNvPr id="19" name="Up-Down Arrow 18"/>
          <p:cNvSpPr/>
          <p:nvPr/>
        </p:nvSpPr>
        <p:spPr bwMode="auto">
          <a:xfrm>
            <a:off x="5667375" y="2702719"/>
            <a:ext cx="119063" cy="209550"/>
          </a:xfrm>
          <a:prstGeom prst="upDownArrow">
            <a:avLst/>
          </a:prstGeom>
          <a:solidFill>
            <a:schemeClr val="bg1">
              <a:lumMod val="95000"/>
            </a:schemeClr>
          </a:solidFill>
          <a:ln w="9525" cap="flat" cmpd="sng" algn="ctr">
            <a:solidFill>
              <a:schemeClr val="tx1">
                <a:lumMod val="50000"/>
                <a:lumOff val="50000"/>
              </a:schemeClr>
            </a:solidFill>
            <a:prstDash val="solid"/>
            <a:round/>
            <a:headEnd type="none" w="med" len="med"/>
            <a:tailEnd type="none" w="med" len="med"/>
          </a:ln>
          <a:effectLst/>
        </p:spPr>
        <p:txBody>
          <a:bodyPr wrap="none" lIns="0" tIns="0" rIns="0" bIns="0" anchor="ctr"/>
          <a:lstStyle/>
          <a:p>
            <a:pPr marL="342900" indent="-342900">
              <a:spcBef>
                <a:spcPct val="20000"/>
              </a:spcBef>
              <a:defRPr/>
            </a:pPr>
            <a:endParaRPr lang="en-US" sz="1200" dirty="0"/>
          </a:p>
        </p:txBody>
      </p:sp>
      <p:sp>
        <p:nvSpPr>
          <p:cNvPr id="20" name="Up-Down Arrow 19"/>
          <p:cNvSpPr/>
          <p:nvPr/>
        </p:nvSpPr>
        <p:spPr bwMode="auto">
          <a:xfrm>
            <a:off x="6191250" y="2702719"/>
            <a:ext cx="119063" cy="209550"/>
          </a:xfrm>
          <a:prstGeom prst="upDownArrow">
            <a:avLst/>
          </a:prstGeom>
          <a:solidFill>
            <a:schemeClr val="bg1">
              <a:lumMod val="95000"/>
            </a:schemeClr>
          </a:solidFill>
          <a:ln w="9525" cap="flat" cmpd="sng" algn="ctr">
            <a:solidFill>
              <a:schemeClr val="tx1">
                <a:lumMod val="50000"/>
                <a:lumOff val="50000"/>
              </a:schemeClr>
            </a:solidFill>
            <a:prstDash val="solid"/>
            <a:round/>
            <a:headEnd type="none" w="med" len="med"/>
            <a:tailEnd type="none" w="med" len="med"/>
          </a:ln>
          <a:effectLst/>
        </p:spPr>
        <p:txBody>
          <a:bodyPr wrap="none" lIns="0" tIns="0" rIns="0" bIns="0" anchor="ctr"/>
          <a:lstStyle/>
          <a:p>
            <a:pPr marL="342900" indent="-342900">
              <a:spcBef>
                <a:spcPct val="20000"/>
              </a:spcBef>
              <a:defRPr/>
            </a:pPr>
            <a:endParaRPr lang="en-US" sz="1200" dirty="0"/>
          </a:p>
        </p:txBody>
      </p:sp>
      <p:sp>
        <p:nvSpPr>
          <p:cNvPr id="21" name="Up-Down Arrow 20"/>
          <p:cNvSpPr/>
          <p:nvPr/>
        </p:nvSpPr>
        <p:spPr bwMode="auto">
          <a:xfrm>
            <a:off x="6738938" y="2702719"/>
            <a:ext cx="119062" cy="209550"/>
          </a:xfrm>
          <a:prstGeom prst="upDownArrow">
            <a:avLst/>
          </a:prstGeom>
          <a:solidFill>
            <a:schemeClr val="bg1">
              <a:lumMod val="95000"/>
            </a:schemeClr>
          </a:solidFill>
          <a:ln w="9525" cap="flat" cmpd="sng" algn="ctr">
            <a:solidFill>
              <a:schemeClr val="tx1">
                <a:lumMod val="50000"/>
                <a:lumOff val="50000"/>
              </a:schemeClr>
            </a:solidFill>
            <a:prstDash val="solid"/>
            <a:round/>
            <a:headEnd type="none" w="med" len="med"/>
            <a:tailEnd type="none" w="med" len="med"/>
          </a:ln>
          <a:effectLst/>
        </p:spPr>
        <p:txBody>
          <a:bodyPr wrap="none" lIns="0" tIns="0" rIns="0" bIns="0" anchor="ctr"/>
          <a:lstStyle/>
          <a:p>
            <a:pPr marL="342900" indent="-342900">
              <a:spcBef>
                <a:spcPct val="20000"/>
              </a:spcBef>
              <a:defRPr/>
            </a:pPr>
            <a:endParaRPr lang="en-US" sz="1200" dirty="0"/>
          </a:p>
        </p:txBody>
      </p:sp>
      <p:sp>
        <p:nvSpPr>
          <p:cNvPr id="22" name="Up-Down Arrow 21"/>
          <p:cNvSpPr/>
          <p:nvPr/>
        </p:nvSpPr>
        <p:spPr bwMode="auto">
          <a:xfrm>
            <a:off x="7262813" y="2702719"/>
            <a:ext cx="119062" cy="209550"/>
          </a:xfrm>
          <a:prstGeom prst="upDownArrow">
            <a:avLst/>
          </a:prstGeom>
          <a:solidFill>
            <a:schemeClr val="bg1">
              <a:lumMod val="95000"/>
            </a:schemeClr>
          </a:solidFill>
          <a:ln w="9525" cap="flat" cmpd="sng" algn="ctr">
            <a:solidFill>
              <a:schemeClr val="tx1">
                <a:lumMod val="50000"/>
                <a:lumOff val="50000"/>
              </a:schemeClr>
            </a:solidFill>
            <a:prstDash val="solid"/>
            <a:round/>
            <a:headEnd type="none" w="med" len="med"/>
            <a:tailEnd type="none" w="med" len="med"/>
          </a:ln>
          <a:effectLst/>
        </p:spPr>
        <p:txBody>
          <a:bodyPr wrap="none" lIns="0" tIns="0" rIns="0" bIns="0" anchor="ctr"/>
          <a:lstStyle/>
          <a:p>
            <a:pPr marL="342900" indent="-342900">
              <a:spcBef>
                <a:spcPct val="20000"/>
              </a:spcBef>
              <a:defRPr/>
            </a:pPr>
            <a:endParaRPr lang="en-US" sz="1200" dirty="0"/>
          </a:p>
        </p:txBody>
      </p:sp>
      <p:sp>
        <p:nvSpPr>
          <p:cNvPr id="23" name="Up-Down Arrow 22"/>
          <p:cNvSpPr/>
          <p:nvPr/>
        </p:nvSpPr>
        <p:spPr bwMode="auto">
          <a:xfrm>
            <a:off x="7762875" y="2702719"/>
            <a:ext cx="119063" cy="209550"/>
          </a:xfrm>
          <a:prstGeom prst="upDownArrow">
            <a:avLst/>
          </a:prstGeom>
          <a:solidFill>
            <a:schemeClr val="bg1">
              <a:lumMod val="95000"/>
            </a:schemeClr>
          </a:solidFill>
          <a:ln w="9525" cap="flat" cmpd="sng" algn="ctr">
            <a:solidFill>
              <a:schemeClr val="tx1">
                <a:lumMod val="50000"/>
                <a:lumOff val="50000"/>
              </a:schemeClr>
            </a:solidFill>
            <a:prstDash val="solid"/>
            <a:round/>
            <a:headEnd type="none" w="med" len="med"/>
            <a:tailEnd type="none" w="med" len="med"/>
          </a:ln>
          <a:effectLst/>
        </p:spPr>
        <p:txBody>
          <a:bodyPr wrap="none" lIns="0" tIns="0" rIns="0" bIns="0" anchor="ctr"/>
          <a:lstStyle/>
          <a:p>
            <a:pPr marL="342900" indent="-342900">
              <a:spcBef>
                <a:spcPct val="20000"/>
              </a:spcBef>
              <a:defRPr/>
            </a:pPr>
            <a:endParaRPr lang="en-US" sz="1200" dirty="0"/>
          </a:p>
        </p:txBody>
      </p:sp>
      <p:sp>
        <p:nvSpPr>
          <p:cNvPr id="24" name="Down Arrow 23"/>
          <p:cNvSpPr/>
          <p:nvPr/>
        </p:nvSpPr>
        <p:spPr bwMode="auto">
          <a:xfrm>
            <a:off x="5872163" y="3579019"/>
            <a:ext cx="152400" cy="195263"/>
          </a:xfrm>
          <a:prstGeom prst="downArrow">
            <a:avLst/>
          </a:prstGeom>
          <a:solidFill>
            <a:schemeClr val="bg1">
              <a:lumMod val="95000"/>
            </a:schemeClr>
          </a:solidFill>
          <a:ln w="9525" cap="flat" cmpd="sng" algn="ctr">
            <a:solidFill>
              <a:schemeClr val="tx1">
                <a:lumMod val="50000"/>
                <a:lumOff val="50000"/>
              </a:schemeClr>
            </a:solidFill>
            <a:prstDash val="solid"/>
            <a:round/>
            <a:headEnd type="none" w="med" len="med"/>
            <a:tailEnd type="none" w="med" len="med"/>
          </a:ln>
          <a:effectLst/>
        </p:spPr>
        <p:txBody>
          <a:bodyPr wrap="none" lIns="0" tIns="0" rIns="0" bIns="0" anchor="ctr"/>
          <a:lstStyle/>
          <a:p>
            <a:pPr marL="342900" indent="-342900">
              <a:spcBef>
                <a:spcPct val="20000"/>
              </a:spcBef>
              <a:defRPr/>
            </a:pPr>
            <a:endParaRPr lang="en-US" sz="1200" dirty="0"/>
          </a:p>
        </p:txBody>
      </p:sp>
      <p:sp>
        <p:nvSpPr>
          <p:cNvPr id="25" name="Down Arrow 24"/>
          <p:cNvSpPr/>
          <p:nvPr/>
        </p:nvSpPr>
        <p:spPr bwMode="auto">
          <a:xfrm>
            <a:off x="7524750" y="3579019"/>
            <a:ext cx="152400" cy="195263"/>
          </a:xfrm>
          <a:prstGeom prst="downArrow">
            <a:avLst/>
          </a:prstGeom>
          <a:solidFill>
            <a:schemeClr val="bg1">
              <a:lumMod val="95000"/>
            </a:schemeClr>
          </a:solidFill>
          <a:ln w="9525" cap="flat" cmpd="sng" algn="ctr">
            <a:solidFill>
              <a:schemeClr val="tx1">
                <a:lumMod val="50000"/>
                <a:lumOff val="50000"/>
              </a:schemeClr>
            </a:solidFill>
            <a:prstDash val="solid"/>
            <a:round/>
            <a:headEnd type="none" w="med" len="med"/>
            <a:tailEnd type="none" w="med" len="med"/>
          </a:ln>
          <a:effectLst/>
        </p:spPr>
        <p:txBody>
          <a:bodyPr wrap="none" lIns="0" tIns="0" rIns="0" bIns="0" anchor="ctr"/>
          <a:lstStyle/>
          <a:p>
            <a:pPr marL="342900" indent="-342900">
              <a:spcBef>
                <a:spcPct val="20000"/>
              </a:spcBef>
              <a:defRPr/>
            </a:pPr>
            <a:endParaRPr lang="en-US" sz="1200" dirty="0"/>
          </a:p>
        </p:txBody>
      </p:sp>
      <p:pic>
        <p:nvPicPr>
          <p:cNvPr id="26" name="Picture 5158"/>
          <p:cNvPicPr>
            <a:picLocks noChangeAspect="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6191250" y="4172372"/>
            <a:ext cx="1190754" cy="723625"/>
          </a:xfrm>
          <a:prstGeom prst="rect">
            <a:avLst/>
          </a:prstGeom>
          <a:noFill/>
          <a:ln w="9525">
            <a:noFill/>
            <a:miter lim="800000"/>
            <a:headEnd/>
            <a:tailEnd/>
          </a:ln>
        </p:spPr>
      </p:pic>
      <p:sp>
        <p:nvSpPr>
          <p:cNvPr id="27" name="Rounded Rectangle 26"/>
          <p:cNvSpPr/>
          <p:nvPr/>
        </p:nvSpPr>
        <p:spPr bwMode="auto">
          <a:xfrm>
            <a:off x="7884368" y="3202782"/>
            <a:ext cx="609650" cy="295943"/>
          </a:xfrm>
          <a:prstGeom prst="roundRect">
            <a:avLst/>
          </a:prstGeom>
          <a:noFill/>
          <a:ln w="9525" cap="flat" cmpd="sng" algn="ctr">
            <a:solidFill>
              <a:schemeClr val="bg2">
                <a:alpha val="36078"/>
              </a:schemeClr>
            </a:solidFill>
            <a:prstDash val="solid"/>
            <a:round/>
            <a:headEnd type="none" w="med" len="med"/>
            <a:tailEnd type="none" w="med" len="med"/>
          </a:ln>
          <a:effectLst/>
        </p:spPr>
        <p:txBody>
          <a:bodyPr wrap="none" lIns="0" tIns="0" rIns="0" bIns="0" anchor="ctr"/>
          <a:lstStyle/>
          <a:p>
            <a:pPr marL="342900" indent="-342900" algn="ctr">
              <a:spcBef>
                <a:spcPct val="20000"/>
              </a:spcBef>
              <a:defRPr/>
            </a:pPr>
            <a:r>
              <a:rPr lang="en-US" sz="900" i="1" dirty="0">
                <a:solidFill>
                  <a:schemeClr val="bg1"/>
                </a:solidFill>
                <a:effectLst>
                  <a:outerShdw blurRad="50800" dist="38100" dir="2700000" algn="tl" rotWithShape="0">
                    <a:prstClr val="black">
                      <a:alpha val="40000"/>
                    </a:prstClr>
                  </a:outerShdw>
                </a:effectLst>
                <a:latin typeface="Trebuchet MS" pitchFamily="34" charset="0"/>
              </a:rPr>
              <a:t>D</a:t>
            </a:r>
            <a:r>
              <a:rPr lang="en-US" sz="900" b="0" i="1" dirty="0" smtClean="0">
                <a:solidFill>
                  <a:schemeClr val="bg1"/>
                </a:solidFill>
                <a:effectLst>
                  <a:outerShdw blurRad="50800" dist="38100" dir="2700000" algn="tl" rotWithShape="0">
                    <a:prstClr val="black">
                      <a:alpha val="40000"/>
                    </a:prstClr>
                  </a:outerShdw>
                </a:effectLst>
                <a:latin typeface="Trebuchet MS" pitchFamily="34" charset="0"/>
              </a:rPr>
              <a:t>ocuments</a:t>
            </a:r>
            <a:endParaRPr lang="en-US" sz="900" b="0" i="1" dirty="0">
              <a:solidFill>
                <a:schemeClr val="bg1"/>
              </a:solidFill>
              <a:effectLst>
                <a:outerShdw blurRad="50800" dist="38100" dir="2700000" algn="tl" rotWithShape="0">
                  <a:prstClr val="black">
                    <a:alpha val="40000"/>
                  </a:prstClr>
                </a:outerShdw>
              </a:effectLst>
              <a:latin typeface="Trebuchet MS" pitchFamily="34" charset="0"/>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Timesheeting</a:t>
            </a:r>
          </a:p>
        </p:txBody>
      </p:sp>
      <p:sp>
        <p:nvSpPr>
          <p:cNvPr id="11267" name="Content Placeholder 2"/>
          <p:cNvSpPr>
            <a:spLocks noGrp="1"/>
          </p:cNvSpPr>
          <p:nvPr>
            <p:ph idx="4294967295"/>
          </p:nvPr>
        </p:nvSpPr>
        <p:spPr>
          <a:xfrm>
            <a:off x="228600" y="1140296"/>
            <a:ext cx="4267200" cy="4953000"/>
          </a:xfrm>
          <a:prstGeom prst="rect">
            <a:avLst/>
          </a:prstGeom>
        </p:spPr>
        <p:txBody>
          <a:bodyPr/>
          <a:lstStyle/>
          <a:p>
            <a:pPr>
              <a:buFontTx/>
              <a:buNone/>
            </a:pPr>
            <a:r>
              <a:rPr lang="en-US" sz="1600" b="0" dirty="0" smtClean="0"/>
              <a:t>A vital element of any employer/worker relationship in the contingent arena is the accurate and on-time confirmation of the time the individual has worked.</a:t>
            </a:r>
          </a:p>
          <a:p>
            <a:pPr>
              <a:buFontTx/>
              <a:buNone/>
            </a:pPr>
            <a:r>
              <a:rPr lang="en-US" sz="1600" b="0" dirty="0" smtClean="0"/>
              <a:t>TalentLink’s </a:t>
            </a:r>
            <a:r>
              <a:rPr lang="en-US" sz="1600" b="0" dirty="0" err="1" smtClean="0"/>
              <a:t>Timesheeting</a:t>
            </a:r>
            <a:r>
              <a:rPr lang="en-US" sz="1600" b="0" dirty="0" smtClean="0"/>
              <a:t> platform, activated where required by job, ensures that information can be collected in real-time whenever the worker is instructed to add data.</a:t>
            </a:r>
          </a:p>
          <a:p>
            <a:pPr>
              <a:buFontTx/>
              <a:buNone/>
            </a:pPr>
            <a:r>
              <a:rPr lang="en-US" sz="1600" b="0" dirty="0" smtClean="0"/>
              <a:t>Once hired workers are notified by email that timesheets have been activated for their position and how they can be accessed and completed.</a:t>
            </a:r>
          </a:p>
          <a:p>
            <a:pPr>
              <a:buFontTx/>
              <a:buNone/>
            </a:pPr>
            <a:r>
              <a:rPr lang="en-US" sz="1600" b="0" dirty="0" smtClean="0"/>
              <a:t>Once completed timesheets go for manager approval before being accepted into payroll systems.</a:t>
            </a:r>
          </a:p>
          <a:p>
            <a:pPr>
              <a:buFontTx/>
              <a:buNone/>
            </a:pPr>
            <a:r>
              <a:rPr lang="en-US" sz="1600" dirty="0" smtClean="0"/>
              <a:t>Timesheet data can be connected by API using our </a:t>
            </a:r>
            <a:r>
              <a:rPr lang="en-US" sz="1600" dirty="0" err="1" smtClean="0"/>
              <a:t>webservices</a:t>
            </a:r>
            <a:r>
              <a:rPr lang="en-US" sz="1600" dirty="0" smtClean="0"/>
              <a:t>, exporting or importing to TalentLink</a:t>
            </a:r>
            <a:endParaRPr lang="en-US" sz="1600" b="0" dirty="0" smtClean="0"/>
          </a:p>
          <a:p>
            <a:pPr>
              <a:buFontTx/>
              <a:buNone/>
            </a:pPr>
            <a:endParaRPr lang="en-US" sz="1600" b="0" dirty="0" smtClean="0"/>
          </a:p>
          <a:p>
            <a:pPr>
              <a:buFontTx/>
              <a:buNone/>
            </a:pPr>
            <a:endParaRPr lang="en-US" sz="1600" b="0" dirty="0" smtClean="0"/>
          </a:p>
        </p:txBody>
      </p:sp>
      <p:pic>
        <p:nvPicPr>
          <p:cNvPr id="11270" name="Picture 4"/>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4800600" y="2209800"/>
            <a:ext cx="4038600" cy="1025525"/>
          </a:xfrm>
          <a:prstGeom prst="rect">
            <a:avLst/>
          </a:prstGeom>
          <a:noFill/>
          <a:ln w="9525">
            <a:solidFill>
              <a:schemeClr val="accent1"/>
            </a:solidFill>
            <a:miter lim="800000"/>
            <a:headEnd/>
            <a:tailEnd/>
          </a:ln>
        </p:spPr>
      </p:pic>
      <p:pic>
        <p:nvPicPr>
          <p:cNvPr id="7" name="Picture 3"/>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4788024" y="980728"/>
            <a:ext cx="4104456" cy="1080120"/>
          </a:xfrm>
          <a:prstGeom prst="rect">
            <a:avLst/>
          </a:prstGeom>
          <a:noFill/>
          <a:ln w="9525">
            <a:solidFill>
              <a:schemeClr val="accent1"/>
            </a:solidFill>
            <a:miter lim="800000"/>
            <a:headEnd/>
            <a:tailEnd/>
          </a:ln>
        </p:spPr>
      </p:pic>
      <p:pic>
        <p:nvPicPr>
          <p:cNvPr id="3074" name="Picture 2"/>
          <p:cNvPicPr>
            <a:picLocks noChangeAspect="1" noChangeArrowheads="1"/>
          </p:cNvPicPr>
          <p:nvPr/>
        </p:nvPicPr>
        <p:blipFill rotWithShape="1">
          <a:blip r:embed="rId5" cstate="email">
            <a:extLst>
              <a:ext uri="{28A0092B-C50C-407E-A947-70E740481C1C}">
                <a14:useLocalDpi xmlns="" xmlns:a14="http://schemas.microsoft.com/office/drawing/2010/main"/>
              </a:ext>
            </a:extLst>
          </a:blip>
          <a:srcRect/>
          <a:stretch/>
        </p:blipFill>
        <p:spPr bwMode="auto">
          <a:xfrm>
            <a:off x="4788024" y="3501008"/>
            <a:ext cx="4051176" cy="272849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AU" dirty="0" smtClean="0"/>
              <a:t>Recruitment Supplier Portal</a:t>
            </a:r>
            <a:endParaRPr lang="en-US" dirty="0" smtClean="0"/>
          </a:p>
        </p:txBody>
      </p:sp>
      <p:sp>
        <p:nvSpPr>
          <p:cNvPr id="12291" name="Content Placeholder 2"/>
          <p:cNvSpPr>
            <a:spLocks noGrp="1"/>
          </p:cNvSpPr>
          <p:nvPr>
            <p:ph idx="4294967295"/>
          </p:nvPr>
        </p:nvSpPr>
        <p:spPr>
          <a:xfrm>
            <a:off x="249560" y="1412776"/>
            <a:ext cx="3962400" cy="4114800"/>
          </a:xfrm>
          <a:prstGeom prst="rect">
            <a:avLst/>
          </a:prstGeom>
        </p:spPr>
        <p:txBody>
          <a:bodyPr/>
          <a:lstStyle/>
          <a:p>
            <a:pPr>
              <a:buFontTx/>
              <a:buNone/>
            </a:pPr>
            <a:r>
              <a:rPr lang="en-US" sz="2000" b="0" dirty="0" smtClean="0"/>
              <a:t>Where contingent labour is submitted by an agency or other external labour supplier </a:t>
            </a:r>
            <a:r>
              <a:rPr lang="en-US" sz="2000" dirty="0" smtClean="0"/>
              <a:t>the </a:t>
            </a:r>
            <a:r>
              <a:rPr lang="en-US" sz="2000" dirty="0" err="1" smtClean="0"/>
              <a:t>brandable</a:t>
            </a:r>
            <a:r>
              <a:rPr lang="en-US" sz="2000" dirty="0" smtClean="0"/>
              <a:t> </a:t>
            </a:r>
            <a:r>
              <a:rPr lang="en-US" sz="2000" b="0" dirty="0" smtClean="0"/>
              <a:t>TalentLink Supplier Portal becomes the tool of choice.</a:t>
            </a:r>
          </a:p>
          <a:p>
            <a:pPr>
              <a:buFontTx/>
              <a:buNone/>
            </a:pPr>
            <a:endParaRPr lang="en-US" sz="2000" b="0" dirty="0" smtClean="0"/>
          </a:p>
          <a:p>
            <a:pPr>
              <a:buFontTx/>
              <a:buNone/>
            </a:pPr>
            <a:r>
              <a:rPr lang="en-US" sz="2000" b="0" dirty="0" smtClean="0"/>
              <a:t>As well as providing a valuable overview of submitted workers the tool also provides suppliers with the ability to complete Timesheets on behalf of the worker.</a:t>
            </a:r>
          </a:p>
          <a:p>
            <a:pPr>
              <a:buFontTx/>
              <a:buNone/>
            </a:pPr>
            <a:endParaRPr lang="en-US" sz="2000" b="0" dirty="0" smtClean="0"/>
          </a:p>
          <a:p>
            <a:pPr>
              <a:buFontTx/>
              <a:buNone/>
            </a:pPr>
            <a:endParaRPr lang="en-US" sz="2000" b="0" dirty="0" smtClean="0"/>
          </a:p>
        </p:txBody>
      </p:sp>
      <p:pic>
        <p:nvPicPr>
          <p:cNvPr id="12293" name="Picture 3"/>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4211960" y="4265513"/>
            <a:ext cx="4610100" cy="1755775"/>
          </a:xfrm>
          <a:prstGeom prst="rect">
            <a:avLst/>
          </a:prstGeom>
          <a:noFill/>
          <a:ln w="9525">
            <a:solidFill>
              <a:schemeClr val="accent1"/>
            </a:solidFill>
            <a:miter lim="800000"/>
            <a:headEnd/>
            <a:tailEnd/>
          </a:ln>
        </p:spPr>
      </p:pic>
      <p:pic>
        <p:nvPicPr>
          <p:cNvPr id="2050" name="Picture 2"/>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4211960" y="1340768"/>
            <a:ext cx="4610100" cy="2591916"/>
          </a:xfrm>
          <a:prstGeom prst="rect">
            <a:avLst/>
          </a:prstGeom>
          <a:noFill/>
          <a:ln w="9525">
            <a:solidFill>
              <a:schemeClr val="accent1"/>
            </a:solidFill>
            <a:miter lim="800000"/>
            <a:headEnd/>
            <a:tailEnd/>
          </a:ln>
          <a:extLst>
            <a:ext uri="{909E8E84-426E-40DD-AFC4-6F175D3DCCD1}">
              <a14:hiddenFill xmlns="" xmlns:a14="http://schemas.microsoft.com/office/drawing/2010/main">
                <a:solidFill>
                  <a:schemeClr val="accent1"/>
                </a:solidFill>
              </a14:hiddenFill>
            </a:ext>
          </a:extLst>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610" y="188640"/>
            <a:ext cx="8337550" cy="915987"/>
          </a:xfrm>
        </p:spPr>
        <p:txBody>
          <a:bodyPr/>
          <a:lstStyle/>
          <a:p>
            <a:pPr>
              <a:defRPr/>
            </a:pPr>
            <a:r>
              <a:rPr lang="en-US" sz="2800" dirty="0" smtClean="0"/>
              <a:t>Online worker experience</a:t>
            </a:r>
            <a:endParaRPr lang="en-US" sz="2800" b="1" dirty="0">
              <a:solidFill>
                <a:schemeClr val="bg1">
                  <a:lumMod val="65000"/>
                </a:schemeClr>
              </a:solidFill>
            </a:endParaRPr>
          </a:p>
        </p:txBody>
      </p:sp>
      <p:sp>
        <p:nvSpPr>
          <p:cNvPr id="13315" name="Content Placeholder 2"/>
          <p:cNvSpPr>
            <a:spLocks noGrp="1"/>
          </p:cNvSpPr>
          <p:nvPr>
            <p:ph idx="4294967295"/>
          </p:nvPr>
        </p:nvSpPr>
        <p:spPr>
          <a:xfrm>
            <a:off x="228600" y="1275928"/>
            <a:ext cx="4267200" cy="5105400"/>
          </a:xfrm>
          <a:prstGeom prst="rect">
            <a:avLst/>
          </a:prstGeom>
        </p:spPr>
        <p:txBody>
          <a:bodyPr/>
          <a:lstStyle/>
          <a:p>
            <a:pPr>
              <a:buFontTx/>
              <a:buNone/>
            </a:pPr>
            <a:r>
              <a:rPr lang="en-US" sz="1600" b="0" dirty="0" smtClean="0"/>
              <a:t>TalentLink uses a candidate portal to guarantee an efficient collection of timesheet information from workers.</a:t>
            </a:r>
          </a:p>
          <a:p>
            <a:pPr>
              <a:buFontTx/>
              <a:buNone/>
            </a:pPr>
            <a:endParaRPr lang="en-US" sz="1000" b="0" dirty="0" smtClean="0"/>
          </a:p>
          <a:p>
            <a:pPr>
              <a:buFontTx/>
              <a:buNone/>
            </a:pPr>
            <a:r>
              <a:rPr lang="en-US" sz="1600" b="0" dirty="0" smtClean="0"/>
              <a:t>Candidate portal access can be from any page but typically customers deploy:</a:t>
            </a:r>
          </a:p>
          <a:p>
            <a:pPr>
              <a:buFont typeface="Tahoma" pitchFamily="34" charset="0"/>
              <a:buAutoNum type="alphaUcPeriod"/>
            </a:pPr>
            <a:r>
              <a:rPr lang="en-US" sz="1600" b="0" dirty="0" smtClean="0"/>
              <a:t>A specific webpage where workers can go, outside of the corporate firewall.</a:t>
            </a:r>
          </a:p>
          <a:p>
            <a:pPr>
              <a:buFont typeface="Tahoma" pitchFamily="34" charset="0"/>
              <a:buAutoNum type="alphaUcPeriod"/>
            </a:pPr>
            <a:r>
              <a:rPr lang="en-US" sz="1600" b="0" dirty="0" smtClean="0"/>
              <a:t>Access via the standard external careers website</a:t>
            </a:r>
          </a:p>
          <a:p>
            <a:pPr marL="0" indent="0">
              <a:buNone/>
            </a:pPr>
            <a:endParaRPr lang="en-US" sz="1000" b="0" dirty="0" smtClean="0"/>
          </a:p>
          <a:p>
            <a:pPr>
              <a:buFontTx/>
              <a:buNone/>
            </a:pPr>
            <a:r>
              <a:rPr lang="en-US" sz="1600" b="0" dirty="0" smtClean="0"/>
              <a:t>Workers add their timesheet information on days that have been worked, even against multiple projects.</a:t>
            </a:r>
          </a:p>
          <a:p>
            <a:pPr>
              <a:buFontTx/>
              <a:buNone/>
            </a:pPr>
            <a:endParaRPr lang="en-US" sz="1000" b="0" dirty="0" smtClean="0"/>
          </a:p>
          <a:p>
            <a:pPr>
              <a:buFontTx/>
              <a:buNone/>
            </a:pPr>
            <a:r>
              <a:rPr lang="en-US" sz="1600" b="0" dirty="0" smtClean="0"/>
              <a:t>They can make additional comments, and allocate time to specific tasks as well as record expenses (scan invoices) to be re-paid.</a:t>
            </a:r>
          </a:p>
        </p:txBody>
      </p:sp>
      <p:pic>
        <p:nvPicPr>
          <p:cNvPr id="6" name="Picture 2"/>
          <p:cNvPicPr>
            <a:picLocks noChangeAspect="1" noChangeArrowheads="1"/>
          </p:cNvPicPr>
          <p:nvPr/>
        </p:nvPicPr>
        <p:blipFill rotWithShape="1">
          <a:blip r:embed="rId3" cstate="email">
            <a:extLst>
              <a:ext uri="{28A0092B-C50C-407E-A947-70E740481C1C}">
                <a14:useLocalDpi xmlns="" xmlns:a14="http://schemas.microsoft.com/office/drawing/2010/main"/>
              </a:ext>
            </a:extLst>
          </a:blip>
          <a:srcRect/>
          <a:stretch/>
        </p:blipFill>
        <p:spPr bwMode="auto">
          <a:xfrm>
            <a:off x="4644008" y="4399156"/>
            <a:ext cx="4051176" cy="1364249"/>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rotWithShape="1">
          <a:blip r:embed="rId4" cstate="email">
            <a:extLst>
              <a:ext uri="{28A0092B-C50C-407E-A947-70E740481C1C}">
                <a14:useLocalDpi xmlns="" xmlns:a14="http://schemas.microsoft.com/office/drawing/2010/main"/>
              </a:ext>
            </a:extLst>
          </a:blip>
          <a:srcRect/>
          <a:stretch/>
        </p:blipFill>
        <p:spPr bwMode="auto">
          <a:xfrm>
            <a:off x="5129894" y="692696"/>
            <a:ext cx="3079401" cy="332750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76280" y="148961"/>
            <a:ext cx="8337550" cy="915987"/>
          </a:xfrm>
        </p:spPr>
        <p:txBody>
          <a:bodyPr/>
          <a:lstStyle/>
          <a:p>
            <a:r>
              <a:rPr lang="en-US" sz="2800" dirty="0" smtClean="0"/>
              <a:t>Line Managers’ experience</a:t>
            </a:r>
          </a:p>
        </p:txBody>
      </p:sp>
      <p:sp>
        <p:nvSpPr>
          <p:cNvPr id="14339" name="Content Placeholder 2"/>
          <p:cNvSpPr>
            <a:spLocks noGrp="1"/>
          </p:cNvSpPr>
          <p:nvPr>
            <p:ph idx="4294967295"/>
          </p:nvPr>
        </p:nvSpPr>
        <p:spPr>
          <a:xfrm>
            <a:off x="251520" y="1340768"/>
            <a:ext cx="3962400" cy="4526632"/>
          </a:xfrm>
          <a:prstGeom prst="rect">
            <a:avLst/>
          </a:prstGeom>
        </p:spPr>
        <p:txBody>
          <a:bodyPr/>
          <a:lstStyle/>
          <a:p>
            <a:pPr>
              <a:buFontTx/>
              <a:buNone/>
            </a:pPr>
            <a:r>
              <a:rPr lang="en-US" sz="1400" b="0" dirty="0" smtClean="0"/>
              <a:t>We understand that the financial risk of contingent labour is held in two places, the company contracting the worker, but specifically the cost centre of the line manager.</a:t>
            </a:r>
          </a:p>
          <a:p>
            <a:pPr>
              <a:buFontTx/>
              <a:buNone/>
            </a:pPr>
            <a:endParaRPr lang="en-US" sz="1400" b="0" dirty="0" smtClean="0"/>
          </a:p>
          <a:p>
            <a:pPr>
              <a:buFontTx/>
              <a:buNone/>
            </a:pPr>
            <a:r>
              <a:rPr lang="en-US" sz="1400" dirty="0" smtClean="0"/>
              <a:t>Associated line managers are alerted by email to approve online timesheets. T</a:t>
            </a:r>
            <a:r>
              <a:rPr lang="en-US" sz="1400" b="0" dirty="0" smtClean="0"/>
              <a:t>alentLink’s Manager Self Service portal steps in to ensure complete transparency of the </a:t>
            </a:r>
            <a:r>
              <a:rPr lang="en-US" sz="1400" b="0" dirty="0" err="1" smtClean="0"/>
              <a:t>timesheeting</a:t>
            </a:r>
            <a:r>
              <a:rPr lang="en-US" sz="1400" b="0" dirty="0" smtClean="0"/>
              <a:t> and worker processes.</a:t>
            </a:r>
          </a:p>
          <a:p>
            <a:pPr>
              <a:buFontTx/>
              <a:buNone/>
            </a:pPr>
            <a:endParaRPr lang="en-US" sz="1400" b="0" dirty="0" smtClean="0"/>
          </a:p>
          <a:p>
            <a:pPr>
              <a:buFontTx/>
              <a:buNone/>
            </a:pPr>
            <a:r>
              <a:rPr lang="en-US" sz="1400" b="0" dirty="0" smtClean="0"/>
              <a:t>Submitted timesheets are viewed by manager with the following features:</a:t>
            </a:r>
          </a:p>
          <a:p>
            <a:pPr lvl="1"/>
            <a:r>
              <a:rPr lang="en-GB" sz="1400" b="0" dirty="0" smtClean="0"/>
              <a:t>Submitted time (with alerts when exceeding standard working hours)</a:t>
            </a:r>
            <a:endParaRPr lang="en-US" sz="1400" b="0" dirty="0" smtClean="0"/>
          </a:p>
          <a:p>
            <a:pPr lvl="1"/>
            <a:r>
              <a:rPr lang="en-GB" sz="1400" b="0" dirty="0" smtClean="0"/>
              <a:t>Related cost (based on time and contract terms), scanned invoices</a:t>
            </a:r>
            <a:endParaRPr lang="en-US" sz="1400" b="0" dirty="0" smtClean="0"/>
          </a:p>
          <a:p>
            <a:pPr lvl="1"/>
            <a:r>
              <a:rPr lang="en-GB" sz="1400" b="0" dirty="0" smtClean="0"/>
              <a:t>Remaining budget, with alerts when exceeding approved budget</a:t>
            </a:r>
            <a:endParaRPr lang="en-US" sz="1400" b="0" dirty="0" smtClean="0"/>
          </a:p>
          <a:p>
            <a:pPr>
              <a:buFontTx/>
              <a:buNone/>
            </a:pPr>
            <a:endParaRPr lang="en-US" sz="1400" b="0" dirty="0" smtClean="0"/>
          </a:p>
          <a:p>
            <a:pPr>
              <a:buFontTx/>
              <a:buNone/>
            </a:pPr>
            <a:endParaRPr lang="en-US" sz="1400" b="0" dirty="0" smtClean="0"/>
          </a:p>
        </p:txBody>
      </p:sp>
      <p:pic>
        <p:nvPicPr>
          <p:cNvPr id="3076" name="Picture 4"/>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4897866" y="1052736"/>
            <a:ext cx="3815964" cy="214543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4" cstate="email">
            <a:extLst>
              <a:ext uri="{28A0092B-C50C-407E-A947-70E740481C1C}">
                <a14:useLocalDpi xmlns="" xmlns:a14="http://schemas.microsoft.com/office/drawing/2010/main"/>
              </a:ext>
            </a:extLst>
          </a:blip>
          <a:srcRect/>
          <a:stretch/>
        </p:blipFill>
        <p:spPr bwMode="auto">
          <a:xfrm>
            <a:off x="4788024" y="3501008"/>
            <a:ext cx="4051176" cy="2728498"/>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2800" dirty="0" smtClean="0"/>
              <a:t>Producing contingent documentation</a:t>
            </a:r>
          </a:p>
        </p:txBody>
      </p:sp>
      <p:sp>
        <p:nvSpPr>
          <p:cNvPr id="15363" name="Content Placeholder 2"/>
          <p:cNvSpPr>
            <a:spLocks noGrp="1"/>
          </p:cNvSpPr>
          <p:nvPr>
            <p:ph idx="4294967295"/>
          </p:nvPr>
        </p:nvSpPr>
        <p:spPr>
          <a:xfrm>
            <a:off x="323528" y="1406306"/>
            <a:ext cx="3962400" cy="4454624"/>
          </a:xfrm>
          <a:prstGeom prst="rect">
            <a:avLst/>
          </a:prstGeom>
        </p:spPr>
        <p:txBody>
          <a:bodyPr/>
          <a:lstStyle/>
          <a:p>
            <a:pPr>
              <a:buFontTx/>
              <a:buNone/>
            </a:pPr>
            <a:r>
              <a:rPr lang="en-US" sz="1600" b="0" dirty="0" smtClean="0"/>
              <a:t>An essential efficiency in the turnaround of contract hires is the production of formal documentation.</a:t>
            </a:r>
          </a:p>
          <a:p>
            <a:pPr>
              <a:buFontTx/>
              <a:buNone/>
            </a:pPr>
            <a:endParaRPr lang="en-US" sz="1600" b="0" dirty="0" smtClean="0"/>
          </a:p>
          <a:p>
            <a:pPr>
              <a:buFontTx/>
              <a:buNone/>
            </a:pPr>
            <a:r>
              <a:rPr lang="en-US" sz="1600" b="0" dirty="0" smtClean="0"/>
              <a:t>TalentLink supports the volume and individual production of Letters and Contracts directly from the database into MS Word.</a:t>
            </a:r>
          </a:p>
          <a:p>
            <a:pPr>
              <a:buFontTx/>
              <a:buNone/>
            </a:pPr>
            <a:endParaRPr lang="en-US" sz="1600" b="0" dirty="0" smtClean="0"/>
          </a:p>
          <a:p>
            <a:pPr>
              <a:buFontTx/>
              <a:buNone/>
            </a:pPr>
            <a:r>
              <a:rPr lang="en-US" sz="1600" b="0" dirty="0" smtClean="0"/>
              <a:t>Customers can store an unlimited number of standard branded document templates, add to them with a comprehensive list of mail merge fields and then these two elements combine to produce personalized documentation for direct distribution to contractors.</a:t>
            </a:r>
          </a:p>
          <a:p>
            <a:pPr>
              <a:buFontTx/>
              <a:buNone/>
            </a:pPr>
            <a:endParaRPr lang="en-US" sz="1600" b="0" dirty="0" smtClean="0"/>
          </a:p>
          <a:p>
            <a:pPr>
              <a:buFontTx/>
              <a:buNone/>
            </a:pPr>
            <a:r>
              <a:rPr lang="en-US" sz="1600" b="0" dirty="0" smtClean="0"/>
              <a:t> </a:t>
            </a:r>
          </a:p>
        </p:txBody>
      </p:sp>
      <p:pic>
        <p:nvPicPr>
          <p:cNvPr id="15365" name="Picture 5"/>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4419600" y="3022401"/>
            <a:ext cx="4419600" cy="982663"/>
          </a:xfrm>
          <a:prstGeom prst="rect">
            <a:avLst/>
          </a:prstGeom>
          <a:noFill/>
          <a:ln w="9525">
            <a:solidFill>
              <a:srgbClr val="084887"/>
            </a:solidFill>
            <a:miter lim="800000"/>
            <a:headEnd/>
            <a:tailEnd/>
          </a:ln>
        </p:spPr>
      </p:pic>
      <p:pic>
        <p:nvPicPr>
          <p:cNvPr id="15366" name="Picture 6"/>
          <p:cNvPicPr>
            <a:picLocks noChangeAspect="1" noChangeArrowheads="1"/>
          </p:cNvPicPr>
          <p:nvPr/>
        </p:nvPicPr>
        <p:blipFill rotWithShape="1">
          <a:blip r:embed="rId4" cstate="email">
            <a:extLst>
              <a:ext uri="{28A0092B-C50C-407E-A947-70E740481C1C}">
                <a14:useLocalDpi xmlns="" xmlns:a14="http://schemas.microsoft.com/office/drawing/2010/main"/>
              </a:ext>
            </a:extLst>
          </a:blip>
          <a:srcRect/>
          <a:stretch/>
        </p:blipFill>
        <p:spPr bwMode="auto">
          <a:xfrm>
            <a:off x="6324600" y="4240924"/>
            <a:ext cx="2514600" cy="1629651"/>
          </a:xfrm>
          <a:prstGeom prst="rect">
            <a:avLst/>
          </a:prstGeom>
          <a:noFill/>
          <a:ln w="9525">
            <a:solidFill>
              <a:srgbClr val="084887"/>
            </a:solidFill>
            <a:miter lim="800000"/>
            <a:headEnd/>
            <a:tailEnd/>
          </a:ln>
        </p:spPr>
      </p:pic>
      <p:pic>
        <p:nvPicPr>
          <p:cNvPr id="5122" name="Picture 2"/>
          <p:cNvPicPr>
            <a:picLocks noChangeAspect="1" noChangeArrowheads="1"/>
          </p:cNvPicPr>
          <p:nvPr/>
        </p:nvPicPr>
        <p:blipFill rotWithShape="1">
          <a:blip r:embed="rId5" cstate="email">
            <a:extLst>
              <a:ext uri="{28A0092B-C50C-407E-A947-70E740481C1C}">
                <a14:useLocalDpi xmlns="" xmlns:a14="http://schemas.microsoft.com/office/drawing/2010/main"/>
              </a:ext>
            </a:extLst>
          </a:blip>
          <a:srcRect/>
          <a:stretch/>
        </p:blipFill>
        <p:spPr bwMode="auto">
          <a:xfrm>
            <a:off x="4419600" y="1179835"/>
            <a:ext cx="4375174" cy="1673101"/>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03225" y="1412875"/>
            <a:ext cx="3880744" cy="4367213"/>
          </a:xfrm>
        </p:spPr>
        <p:txBody>
          <a:bodyPr/>
          <a:lstStyle/>
          <a:p>
            <a:pPr marL="0" indent="0">
              <a:buNone/>
            </a:pPr>
            <a:r>
              <a:rPr lang="en-GB" dirty="0" smtClean="0"/>
              <a:t>TalentLink fully supports the notification processes involved with the UK Agency Worker Directive which came into force in 2011.</a:t>
            </a:r>
          </a:p>
          <a:p>
            <a:pPr marL="0" indent="0">
              <a:buNone/>
            </a:pPr>
            <a:endParaRPr lang="en-GB" dirty="0"/>
          </a:p>
          <a:p>
            <a:pPr>
              <a:buBlip>
                <a:blip r:embed="rId3"/>
              </a:buBlip>
            </a:pPr>
            <a:r>
              <a:rPr lang="en-GB" dirty="0" smtClean="0"/>
              <a:t>Functionality for defining reminders;</a:t>
            </a:r>
          </a:p>
          <a:p>
            <a:pPr>
              <a:buBlip>
                <a:blip r:embed="rId3"/>
              </a:buBlip>
            </a:pPr>
            <a:r>
              <a:rPr lang="en-GB" dirty="0" smtClean="0"/>
              <a:t>Define AWD to only apply in specific organisations;</a:t>
            </a:r>
          </a:p>
          <a:p>
            <a:pPr>
              <a:buBlip>
                <a:blip r:embed="rId3"/>
              </a:buBlip>
            </a:pPr>
            <a:r>
              <a:rPr lang="en-GB" dirty="0" smtClean="0"/>
              <a:t>Define reminder date and messaging;</a:t>
            </a:r>
            <a:endParaRPr lang="en-GB" dirty="0"/>
          </a:p>
        </p:txBody>
      </p:sp>
      <p:sp>
        <p:nvSpPr>
          <p:cNvPr id="3" name="Title 2"/>
          <p:cNvSpPr>
            <a:spLocks noGrp="1"/>
          </p:cNvSpPr>
          <p:nvPr>
            <p:ph type="title"/>
          </p:nvPr>
        </p:nvSpPr>
        <p:spPr/>
        <p:txBody>
          <a:bodyPr/>
          <a:lstStyle/>
          <a:p>
            <a:r>
              <a:rPr lang="en-GB" sz="2800" dirty="0" smtClean="0"/>
              <a:t>Managing Agency Workers Regulations Notification</a:t>
            </a:r>
            <a:endParaRPr lang="en-GB" sz="2800" dirty="0"/>
          </a:p>
        </p:txBody>
      </p:sp>
      <p:pic>
        <p:nvPicPr>
          <p:cNvPr id="1026" name="Picture 2"/>
          <p:cNvPicPr>
            <a:picLocks noChangeAspect="1" noChangeArrowheads="1"/>
          </p:cNvPicPr>
          <p:nvPr/>
        </p:nvPicPr>
        <p:blipFill rotWithShape="1">
          <a:blip r:embed="rId4" cstate="email">
            <a:extLst>
              <a:ext uri="{28A0092B-C50C-407E-A947-70E740481C1C}">
                <a14:useLocalDpi xmlns="" xmlns:a14="http://schemas.microsoft.com/office/drawing/2010/main"/>
              </a:ext>
            </a:extLst>
          </a:blip>
          <a:srcRect/>
          <a:stretch/>
        </p:blipFill>
        <p:spPr bwMode="auto">
          <a:xfrm>
            <a:off x="4644008" y="1412776"/>
            <a:ext cx="4170526" cy="137113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5" cstate="email">
            <a:extLst>
              <a:ext uri="{28A0092B-C50C-407E-A947-70E740481C1C}">
                <a14:useLocalDpi xmlns="" xmlns:a14="http://schemas.microsoft.com/office/drawing/2010/main"/>
              </a:ext>
            </a:extLst>
          </a:blip>
          <a:srcRect/>
          <a:stretch/>
        </p:blipFill>
        <p:spPr bwMode="auto">
          <a:xfrm>
            <a:off x="4644008" y="2996951"/>
            <a:ext cx="4170526" cy="3361153"/>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3306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03225" y="1412875"/>
            <a:ext cx="3952752" cy="4367213"/>
          </a:xfrm>
        </p:spPr>
        <p:txBody>
          <a:bodyPr/>
          <a:lstStyle/>
          <a:p>
            <a:r>
              <a:rPr lang="en-GB" dirty="0" smtClean="0"/>
              <a:t>TalentLink supports the administrative burden of the extension management process.</a:t>
            </a:r>
          </a:p>
          <a:p>
            <a:pPr marL="0" indent="0">
              <a:buNone/>
            </a:pPr>
            <a:endParaRPr lang="en-GB" dirty="0" smtClean="0"/>
          </a:p>
          <a:p>
            <a:r>
              <a:rPr lang="en-GB" dirty="0" smtClean="0"/>
              <a:t>Automated configurable apps push alerts to managers when contractors are about to reach their end dates offering an early warning to extend.</a:t>
            </a:r>
          </a:p>
          <a:p>
            <a:endParaRPr lang="en-GB" dirty="0"/>
          </a:p>
        </p:txBody>
      </p:sp>
      <p:sp>
        <p:nvSpPr>
          <p:cNvPr id="3" name="Title 2"/>
          <p:cNvSpPr>
            <a:spLocks noGrp="1"/>
          </p:cNvSpPr>
          <p:nvPr>
            <p:ph type="title"/>
          </p:nvPr>
        </p:nvSpPr>
        <p:spPr/>
        <p:txBody>
          <a:bodyPr/>
          <a:lstStyle/>
          <a:p>
            <a:r>
              <a:rPr lang="en-GB" dirty="0" smtClean="0"/>
              <a:t>Managing extension to contracts</a:t>
            </a:r>
            <a:endParaRPr lang="en-GB" dirty="0"/>
          </a:p>
        </p:txBody>
      </p:sp>
      <p:pic>
        <p:nvPicPr>
          <p:cNvPr id="1026" name="Picture 2"/>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4644008" y="1412776"/>
            <a:ext cx="4354609" cy="244827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4" cstate="email">
            <a:extLst>
              <a:ext uri="{28A0092B-C50C-407E-A947-70E740481C1C}">
                <a14:useLocalDpi xmlns="" xmlns:a14="http://schemas.microsoft.com/office/drawing/2010/main"/>
              </a:ext>
            </a:extLst>
          </a:blip>
          <a:srcRect/>
          <a:stretch/>
        </p:blipFill>
        <p:spPr bwMode="auto">
          <a:xfrm>
            <a:off x="5940152" y="3284984"/>
            <a:ext cx="2885013" cy="143718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5" cstate="email">
            <a:extLst>
              <a:ext uri="{28A0092B-C50C-407E-A947-70E740481C1C}">
                <a14:useLocalDpi xmlns="" xmlns:a14="http://schemas.microsoft.com/office/drawing/2010/main"/>
              </a:ext>
            </a:extLst>
          </a:blip>
          <a:srcRect/>
          <a:stretch/>
        </p:blipFill>
        <p:spPr bwMode="auto">
          <a:xfrm>
            <a:off x="4860032" y="4221088"/>
            <a:ext cx="3382865" cy="155987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5695554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AU" sz="2800" dirty="0" smtClean="0"/>
              <a:t>Reporting on contingent recruitment</a:t>
            </a:r>
            <a:endParaRPr lang="en-US" sz="2800" dirty="0" smtClean="0"/>
          </a:p>
        </p:txBody>
      </p:sp>
      <p:sp>
        <p:nvSpPr>
          <p:cNvPr id="16387" name="Content Placeholder 2"/>
          <p:cNvSpPr>
            <a:spLocks noGrp="1"/>
          </p:cNvSpPr>
          <p:nvPr>
            <p:ph idx="4294967295"/>
          </p:nvPr>
        </p:nvSpPr>
        <p:spPr>
          <a:xfrm>
            <a:off x="323528" y="1412776"/>
            <a:ext cx="3962400" cy="4876800"/>
          </a:xfrm>
          <a:prstGeom prst="rect">
            <a:avLst/>
          </a:prstGeom>
        </p:spPr>
        <p:txBody>
          <a:bodyPr/>
          <a:lstStyle/>
          <a:p>
            <a:pPr>
              <a:buFontTx/>
              <a:buNone/>
            </a:pPr>
            <a:r>
              <a:rPr lang="en-US" sz="1600" b="0" dirty="0" smtClean="0"/>
              <a:t>There are two reporting segments for contingent recruitment in the TalentLink Ad Hoc Reporting Suite</a:t>
            </a:r>
          </a:p>
          <a:p>
            <a:r>
              <a:rPr lang="en-US" sz="1600" b="0" dirty="0" smtClean="0"/>
              <a:t>Current Offers &amp; Timesheets</a:t>
            </a:r>
          </a:p>
          <a:p>
            <a:r>
              <a:rPr lang="en-US" sz="1600" b="0" dirty="0" smtClean="0"/>
              <a:t>Pending offer and hires follow up</a:t>
            </a:r>
          </a:p>
          <a:p>
            <a:endParaRPr lang="en-US" sz="1600" b="0" dirty="0" smtClean="0"/>
          </a:p>
          <a:p>
            <a:pPr>
              <a:buFontTx/>
              <a:buNone/>
            </a:pPr>
            <a:r>
              <a:rPr lang="en-US" sz="1600" dirty="0" smtClean="0"/>
              <a:t>Current Offers</a:t>
            </a:r>
          </a:p>
          <a:p>
            <a:pPr>
              <a:buFontTx/>
              <a:buNone/>
            </a:pPr>
            <a:r>
              <a:rPr lang="en-US" sz="1600" b="0" dirty="0" smtClean="0"/>
              <a:t>This section covers all data in the Contract condition form plus all data in the timesheets.</a:t>
            </a:r>
          </a:p>
          <a:p>
            <a:pPr>
              <a:buFontTx/>
              <a:buNone/>
            </a:pPr>
            <a:endParaRPr lang="en-US" sz="1600" b="0" dirty="0" smtClean="0"/>
          </a:p>
          <a:p>
            <a:pPr>
              <a:buFontTx/>
              <a:buNone/>
            </a:pPr>
            <a:r>
              <a:rPr lang="en-US" sz="1600" dirty="0" smtClean="0"/>
              <a:t>Pending Offer</a:t>
            </a:r>
          </a:p>
          <a:p>
            <a:pPr>
              <a:buFontTx/>
              <a:buNone/>
            </a:pPr>
            <a:r>
              <a:rPr lang="en-US" sz="1600" b="0" dirty="0" smtClean="0"/>
              <a:t>This section helps reporting on each condition form type, initial (first), current, last and extensions to conditions forms.</a:t>
            </a:r>
          </a:p>
          <a:p>
            <a:pPr>
              <a:buFontTx/>
              <a:buNone/>
            </a:pPr>
            <a:endParaRPr lang="en-US" sz="1600" b="0" dirty="0" smtClean="0"/>
          </a:p>
          <a:p>
            <a:pPr>
              <a:buFontTx/>
              <a:buNone/>
            </a:pPr>
            <a:endParaRPr lang="en-US" sz="1600" b="0" dirty="0" smtClean="0"/>
          </a:p>
          <a:p>
            <a:pPr>
              <a:buFontTx/>
              <a:buNone/>
            </a:pPr>
            <a:endParaRPr lang="en-US" sz="1600" b="0" dirty="0" smtClean="0"/>
          </a:p>
          <a:p>
            <a:pPr>
              <a:buFontTx/>
              <a:buNone/>
            </a:pPr>
            <a:endParaRPr lang="en-US" sz="1600" b="0" dirty="0" smtClean="0"/>
          </a:p>
        </p:txBody>
      </p:sp>
      <p:pic>
        <p:nvPicPr>
          <p:cNvPr id="26626" name="Picture 2"/>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4788024" y="1163860"/>
            <a:ext cx="3384376" cy="2841204"/>
          </a:xfrm>
          <a:prstGeom prst="rect">
            <a:avLst/>
          </a:prstGeom>
          <a:noFill/>
          <a:ln w="9525">
            <a:solidFill>
              <a:schemeClr val="accent1"/>
            </a:solidFill>
            <a:miter lim="800000"/>
            <a:headEnd/>
            <a:tailEnd/>
          </a:ln>
        </p:spPr>
      </p:pic>
      <p:pic>
        <p:nvPicPr>
          <p:cNvPr id="26627" name="Picture 3"/>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4572000" y="3501008"/>
            <a:ext cx="4104456" cy="2667896"/>
          </a:xfrm>
          <a:prstGeom prst="rect">
            <a:avLst/>
          </a:prstGeom>
          <a:noFill/>
          <a:ln w="9525">
            <a:solidFill>
              <a:schemeClr val="accent1"/>
            </a:solidFill>
            <a:miter lim="800000"/>
            <a:headEnd/>
            <a:tailEnd/>
          </a:ln>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thanks-sm-rgbfirst-05.png"/>
          <p:cNvPicPr>
            <a:picLocks noGrp="1" noChangeAspect="1"/>
          </p:cNvPicPr>
          <p:nvPr>
            <p:ph type="pic" sz="quarter" idx="10"/>
          </p:nvPr>
        </p:nvPicPr>
        <p:blipFill>
          <a:blip r:embed="rId3" cstate="email">
            <a:extLst>
              <a:ext uri="{28A0092B-C50C-407E-A947-70E740481C1C}">
                <a14:useLocalDpi xmlns="" xmlns:a14="http://schemas.microsoft.com/office/drawing/2010/main"/>
              </a:ext>
            </a:extLst>
          </a:blip>
          <a:srcRect/>
          <a:stretch>
            <a:fillRect/>
          </a:stretch>
        </p:blipFill>
        <p:spPr/>
      </p:pic>
      <p:sp>
        <p:nvSpPr>
          <p:cNvPr id="3" name="Subtitle 2"/>
          <p:cNvSpPr>
            <a:spLocks noGrp="1"/>
          </p:cNvSpPr>
          <p:nvPr>
            <p:ph type="subTitle" idx="1"/>
          </p:nvPr>
        </p:nvSpPr>
        <p:spPr/>
        <p:txBody>
          <a:bodyPr/>
          <a:lstStyle/>
          <a:p>
            <a:r>
              <a:rPr lang="en-GB" dirty="0" smtClean="0"/>
              <a:t>www.lumesse.com</a:t>
            </a:r>
            <a:endParaRPr lang="en-GB" dirty="0"/>
          </a:p>
        </p:txBody>
      </p:sp>
    </p:spTree>
    <p:extLst>
      <p:ext uri="{BB962C8B-B14F-4D97-AF65-F5344CB8AC3E}">
        <p14:creationId xmlns="" xmlns:p14="http://schemas.microsoft.com/office/powerpoint/2010/main" val="2262932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22"/>
          </p:nvPr>
        </p:nvSpPr>
        <p:spPr/>
        <p:txBody>
          <a:bodyPr/>
          <a:lstStyle/>
          <a:p>
            <a:pPr marL="285750" indent="-285750">
              <a:buBlip>
                <a:blip r:embed="rId2"/>
              </a:buBlip>
            </a:pPr>
            <a:r>
              <a:rPr lang="en-US" dirty="0">
                <a:solidFill>
                  <a:schemeClr val="tx1"/>
                </a:solidFill>
              </a:rPr>
              <a:t>Typical benefits achieved with TalentLink™ Contingent</a:t>
            </a:r>
            <a:endParaRPr lang="en-AU" dirty="0">
              <a:solidFill>
                <a:schemeClr val="tx1"/>
              </a:solidFill>
            </a:endParaRPr>
          </a:p>
          <a:p>
            <a:pPr marL="285750" indent="-285750">
              <a:buBlip>
                <a:blip r:embed="rId2"/>
              </a:buBlip>
            </a:pPr>
            <a:r>
              <a:rPr lang="en-AU" dirty="0">
                <a:solidFill>
                  <a:schemeClr val="tx1"/>
                </a:solidFill>
              </a:rPr>
              <a:t>Managing detailed processes</a:t>
            </a:r>
          </a:p>
          <a:p>
            <a:pPr marL="285750" indent="-285750">
              <a:buBlip>
                <a:blip r:embed="rId2"/>
              </a:buBlip>
            </a:pPr>
            <a:r>
              <a:rPr lang="en-AU" dirty="0">
                <a:solidFill>
                  <a:schemeClr val="tx1"/>
                </a:solidFill>
              </a:rPr>
              <a:t>Managing rate complexity</a:t>
            </a:r>
          </a:p>
          <a:p>
            <a:pPr marL="285750" indent="-285750">
              <a:buBlip>
                <a:blip r:embed="rId2"/>
              </a:buBlip>
            </a:pPr>
            <a:r>
              <a:rPr lang="en-AU" dirty="0">
                <a:solidFill>
                  <a:schemeClr val="tx1"/>
                </a:solidFill>
              </a:rPr>
              <a:t>Managing terms and conditions</a:t>
            </a:r>
          </a:p>
          <a:p>
            <a:pPr marL="285750" indent="-285750">
              <a:buBlip>
                <a:blip r:embed="rId2"/>
              </a:buBlip>
            </a:pPr>
            <a:r>
              <a:rPr lang="en-US" dirty="0">
                <a:solidFill>
                  <a:schemeClr val="tx1"/>
                </a:solidFill>
              </a:rPr>
              <a:t>Managing Rates : Markups and Margins</a:t>
            </a:r>
            <a:endParaRPr lang="en-AU" dirty="0">
              <a:solidFill>
                <a:schemeClr val="tx1"/>
              </a:solidFill>
            </a:endParaRPr>
          </a:p>
          <a:p>
            <a:pPr marL="285750" indent="-285750">
              <a:buBlip>
                <a:blip r:embed="rId2"/>
              </a:buBlip>
            </a:pPr>
            <a:r>
              <a:rPr lang="en-AU" dirty="0">
                <a:solidFill>
                  <a:schemeClr val="tx1"/>
                </a:solidFill>
              </a:rPr>
              <a:t>Pushing conditions to back office / payroll systems</a:t>
            </a:r>
          </a:p>
          <a:p>
            <a:pPr marL="285750" indent="-285750">
              <a:buBlip>
                <a:blip r:embed="rId2"/>
              </a:buBlip>
            </a:pPr>
            <a:r>
              <a:rPr lang="en-AU" dirty="0" err="1">
                <a:solidFill>
                  <a:schemeClr val="tx1"/>
                </a:solidFill>
              </a:rPr>
              <a:t>Timesheeting</a:t>
            </a:r>
            <a:endParaRPr lang="en-AU" dirty="0">
              <a:solidFill>
                <a:schemeClr val="tx1"/>
              </a:solidFill>
            </a:endParaRPr>
          </a:p>
          <a:p>
            <a:endParaRPr lang="en-GB" sz="1800" dirty="0"/>
          </a:p>
        </p:txBody>
      </p:sp>
      <p:sp>
        <p:nvSpPr>
          <p:cNvPr id="4" name="Title 3"/>
          <p:cNvSpPr>
            <a:spLocks noGrp="1"/>
          </p:cNvSpPr>
          <p:nvPr>
            <p:ph type="title"/>
          </p:nvPr>
        </p:nvSpPr>
        <p:spPr/>
        <p:txBody>
          <a:bodyPr/>
          <a:lstStyle/>
          <a:p>
            <a:r>
              <a:rPr lang="en-GB" dirty="0" smtClean="0"/>
              <a:t>Contents</a:t>
            </a:r>
            <a:endParaRPr lang="en-GB" dirty="0"/>
          </a:p>
        </p:txBody>
      </p:sp>
    </p:spTree>
    <p:extLst>
      <p:ext uri="{BB962C8B-B14F-4D97-AF65-F5344CB8AC3E}">
        <p14:creationId xmlns="" xmlns:p14="http://schemas.microsoft.com/office/powerpoint/2010/main" val="754058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22"/>
          </p:nvPr>
        </p:nvSpPr>
        <p:spPr/>
        <p:txBody>
          <a:bodyPr/>
          <a:lstStyle/>
          <a:p>
            <a:pPr marL="285750" indent="-285750">
              <a:buBlip>
                <a:blip r:embed="rId2"/>
              </a:buBlip>
            </a:pPr>
            <a:r>
              <a:rPr lang="en-AU" dirty="0">
                <a:solidFill>
                  <a:schemeClr val="tx1"/>
                </a:solidFill>
              </a:rPr>
              <a:t>Recruitment Supplier Portal</a:t>
            </a:r>
          </a:p>
          <a:p>
            <a:pPr marL="285750" indent="-285750">
              <a:buBlip>
                <a:blip r:embed="rId2"/>
              </a:buBlip>
            </a:pPr>
            <a:r>
              <a:rPr lang="en-AU" dirty="0">
                <a:solidFill>
                  <a:schemeClr val="tx1"/>
                </a:solidFill>
              </a:rPr>
              <a:t>Online worker experience</a:t>
            </a:r>
          </a:p>
          <a:p>
            <a:pPr marL="285750" indent="-285750">
              <a:buBlip>
                <a:blip r:embed="rId2"/>
              </a:buBlip>
            </a:pPr>
            <a:r>
              <a:rPr lang="en-US" dirty="0">
                <a:solidFill>
                  <a:schemeClr val="tx1"/>
                </a:solidFill>
              </a:rPr>
              <a:t>Line Managers experience</a:t>
            </a:r>
          </a:p>
          <a:p>
            <a:pPr marL="285750" indent="-285750">
              <a:buBlip>
                <a:blip r:embed="rId2"/>
              </a:buBlip>
            </a:pPr>
            <a:r>
              <a:rPr lang="en-US" dirty="0"/>
              <a:t>Producing contingent documentation</a:t>
            </a:r>
          </a:p>
          <a:p>
            <a:pPr marL="285750" indent="-285750">
              <a:buBlip>
                <a:blip r:embed="rId2"/>
              </a:buBlip>
            </a:pPr>
            <a:r>
              <a:rPr lang="en-US" dirty="0">
                <a:solidFill>
                  <a:schemeClr val="tx1"/>
                </a:solidFill>
              </a:rPr>
              <a:t>Managin</a:t>
            </a:r>
            <a:r>
              <a:rPr lang="en-US" dirty="0"/>
              <a:t>g AWD notification</a:t>
            </a:r>
          </a:p>
          <a:p>
            <a:pPr marL="285750" indent="-285750">
              <a:buBlip>
                <a:blip r:embed="rId2"/>
              </a:buBlip>
            </a:pPr>
            <a:r>
              <a:rPr lang="en-US" dirty="0"/>
              <a:t>Managing the extensions process</a:t>
            </a:r>
          </a:p>
          <a:p>
            <a:pPr marL="285750" indent="-285750">
              <a:buBlip>
                <a:blip r:embed="rId2"/>
              </a:buBlip>
            </a:pPr>
            <a:r>
              <a:rPr lang="en-AU" dirty="0">
                <a:solidFill>
                  <a:schemeClr val="tx1"/>
                </a:solidFill>
              </a:rPr>
              <a:t>Reporting on contingent recruitment</a:t>
            </a:r>
          </a:p>
          <a:p>
            <a:endParaRPr lang="en-GB" dirty="0"/>
          </a:p>
        </p:txBody>
      </p:sp>
      <p:sp>
        <p:nvSpPr>
          <p:cNvPr id="3" name="Title 2"/>
          <p:cNvSpPr>
            <a:spLocks noGrp="1"/>
          </p:cNvSpPr>
          <p:nvPr>
            <p:ph type="title"/>
          </p:nvPr>
        </p:nvSpPr>
        <p:spPr/>
        <p:txBody>
          <a:bodyPr/>
          <a:lstStyle/>
          <a:p>
            <a:r>
              <a:rPr lang="en-GB" dirty="0" smtClean="0"/>
              <a:t>Contents cont.</a:t>
            </a:r>
            <a:endParaRPr lang="en-GB" dirty="0"/>
          </a:p>
        </p:txBody>
      </p:sp>
    </p:spTree>
    <p:extLst>
      <p:ext uri="{BB962C8B-B14F-4D97-AF65-F5344CB8AC3E}">
        <p14:creationId xmlns="" xmlns:p14="http://schemas.microsoft.com/office/powerpoint/2010/main" val="3021719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2800" dirty="0" smtClean="0"/>
              <a:t>What is contingent recruitment for Lumesse?</a:t>
            </a:r>
          </a:p>
        </p:txBody>
      </p:sp>
      <p:sp>
        <p:nvSpPr>
          <p:cNvPr id="5123" name="Rectangle 3"/>
          <p:cNvSpPr>
            <a:spLocks noGrp="1" noChangeArrowheads="1"/>
          </p:cNvSpPr>
          <p:nvPr>
            <p:ph type="body" idx="4294967295"/>
          </p:nvPr>
        </p:nvSpPr>
        <p:spPr>
          <a:xfrm>
            <a:off x="251520" y="1124744"/>
            <a:ext cx="4320480" cy="5256584"/>
          </a:xfrm>
          <a:prstGeom prst="rect">
            <a:avLst/>
          </a:prstGeom>
        </p:spPr>
        <p:txBody>
          <a:bodyPr/>
          <a:lstStyle/>
          <a:p>
            <a:pPr eaLnBrk="1" hangingPunct="1">
              <a:buFontTx/>
              <a:buNone/>
            </a:pPr>
            <a:r>
              <a:rPr lang="en-US" sz="1600" b="0" dirty="0" smtClean="0"/>
              <a:t>Wikipedia defines contingent labour as </a:t>
            </a:r>
          </a:p>
          <a:p>
            <a:pPr eaLnBrk="1" hangingPunct="1">
              <a:buFontTx/>
              <a:buNone/>
            </a:pPr>
            <a:r>
              <a:rPr lang="en-US" sz="1600" b="0" dirty="0" smtClean="0"/>
              <a:t>“</a:t>
            </a:r>
            <a:r>
              <a:rPr lang="en-US" sz="1600" dirty="0" smtClean="0"/>
              <a:t>A provisional group of workers who work for an organisation on a non-permanent basis</a:t>
            </a:r>
            <a:r>
              <a:rPr lang="en-US" sz="1600" b="0" dirty="0" smtClean="0"/>
              <a:t>”</a:t>
            </a:r>
          </a:p>
          <a:p>
            <a:pPr eaLnBrk="1" hangingPunct="1">
              <a:buFontTx/>
              <a:buNone/>
            </a:pPr>
            <a:endParaRPr lang="en-US" sz="1600" b="0" dirty="0" smtClean="0"/>
          </a:p>
          <a:p>
            <a:pPr eaLnBrk="1" hangingPunct="1">
              <a:buFontTx/>
              <a:buNone/>
            </a:pPr>
            <a:r>
              <a:rPr lang="en-US" sz="1600" b="0" dirty="0" smtClean="0"/>
              <a:t>Within TalentLink™ there are two core </a:t>
            </a:r>
            <a:r>
              <a:rPr lang="en-US" sz="1600" b="0" dirty="0" err="1" smtClean="0"/>
              <a:t>workstreams</a:t>
            </a:r>
            <a:r>
              <a:rPr lang="en-US" sz="1600" b="0" dirty="0" smtClean="0"/>
              <a:t>:</a:t>
            </a:r>
          </a:p>
          <a:p>
            <a:pPr eaLnBrk="1" hangingPunct="1">
              <a:buFontTx/>
              <a:buNone/>
            </a:pPr>
            <a:endParaRPr lang="en-US" sz="1600" b="0" dirty="0" smtClean="0"/>
          </a:p>
          <a:p>
            <a:pPr eaLnBrk="1" hangingPunct="1">
              <a:buBlip>
                <a:blip r:embed="rId3"/>
              </a:buBlip>
            </a:pPr>
            <a:r>
              <a:rPr lang="en-US" sz="1600" b="0" dirty="0" smtClean="0"/>
              <a:t>Salaried/Permanent </a:t>
            </a:r>
          </a:p>
          <a:p>
            <a:pPr marL="0" indent="0" eaLnBrk="1" hangingPunct="1">
              <a:buNone/>
            </a:pPr>
            <a:r>
              <a:rPr lang="en-US" sz="1600" dirty="0"/>
              <a:t>	</a:t>
            </a:r>
            <a:r>
              <a:rPr lang="en-US" sz="1600" b="0" dirty="0" smtClean="0"/>
              <a:t>Where the Hires are paid directly by 	the customer</a:t>
            </a:r>
          </a:p>
          <a:p>
            <a:pPr eaLnBrk="1" hangingPunct="1">
              <a:buBlip>
                <a:blip r:embed="rId3"/>
              </a:buBlip>
            </a:pPr>
            <a:endParaRPr lang="en-US" sz="1600" b="0" dirty="0" smtClean="0"/>
          </a:p>
          <a:p>
            <a:pPr eaLnBrk="1" hangingPunct="1">
              <a:buBlip>
                <a:blip r:embed="rId3"/>
              </a:buBlip>
            </a:pPr>
            <a:r>
              <a:rPr lang="en-US" sz="1600" b="0" dirty="0" smtClean="0"/>
              <a:t>Contingent/Contract</a:t>
            </a:r>
          </a:p>
          <a:p>
            <a:pPr eaLnBrk="1" hangingPunct="1">
              <a:buFontTx/>
              <a:buNone/>
            </a:pPr>
            <a:r>
              <a:rPr lang="en-US" sz="1600" b="0" dirty="0" smtClean="0"/>
              <a:t>	Where the Hires are most likely </a:t>
            </a:r>
            <a:r>
              <a:rPr lang="en-US" sz="1600" dirty="0" smtClean="0"/>
              <a:t>sourced from an external company, like a recruitment consultancy or agency.</a:t>
            </a:r>
            <a:endParaRPr lang="en-US" sz="1600" b="0" dirty="0" smtClean="0"/>
          </a:p>
          <a:p>
            <a:pPr eaLnBrk="1" hangingPunct="1">
              <a:buFontTx/>
              <a:buNone/>
            </a:pPr>
            <a:endParaRPr lang="en-US" sz="1600" b="0" dirty="0" smtClean="0"/>
          </a:p>
          <a:p>
            <a:pPr eaLnBrk="1" hangingPunct="1">
              <a:buFontTx/>
              <a:buNone/>
            </a:pPr>
            <a:endParaRPr lang="en-US" sz="1600" b="0" dirty="0" smtClean="0"/>
          </a:p>
        </p:txBody>
      </p:sp>
      <p:pic>
        <p:nvPicPr>
          <p:cNvPr id="5124" name="Picture 3" descr="Picture7.png"/>
          <p:cNvPicPr>
            <a:picLocks noChangeAspect="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5029200" y="2819400"/>
            <a:ext cx="730250" cy="730250"/>
          </a:xfrm>
          <a:prstGeom prst="rect">
            <a:avLst/>
          </a:prstGeom>
          <a:noFill/>
          <a:ln w="9525">
            <a:noFill/>
            <a:miter lim="800000"/>
            <a:headEnd/>
            <a:tailEnd/>
          </a:ln>
        </p:spPr>
      </p:pic>
      <p:pic>
        <p:nvPicPr>
          <p:cNvPr id="5125" name="Picture 4" descr="Picture1.png"/>
          <p:cNvPicPr>
            <a:picLocks noChangeAspect="1"/>
          </p:cNvPicPr>
          <p:nvPr/>
        </p:nvPicPr>
        <p:blipFill>
          <a:blip r:embed="rId5" cstate="email">
            <a:extLst>
              <a:ext uri="{28A0092B-C50C-407E-A947-70E740481C1C}">
                <a14:useLocalDpi xmlns="" xmlns:a14="http://schemas.microsoft.com/office/drawing/2010/main"/>
              </a:ext>
            </a:extLst>
          </a:blip>
          <a:srcRect/>
          <a:stretch>
            <a:fillRect/>
          </a:stretch>
        </p:blipFill>
        <p:spPr bwMode="auto">
          <a:xfrm>
            <a:off x="4953000" y="1219200"/>
            <a:ext cx="841375" cy="841375"/>
          </a:xfrm>
          <a:prstGeom prst="rect">
            <a:avLst/>
          </a:prstGeom>
          <a:noFill/>
          <a:ln w="9525">
            <a:noFill/>
            <a:miter lim="800000"/>
            <a:headEnd/>
            <a:tailEnd/>
          </a:ln>
        </p:spPr>
      </p:pic>
      <p:pic>
        <p:nvPicPr>
          <p:cNvPr id="5126" name="Picture 5" descr="Picture6.png"/>
          <p:cNvPicPr>
            <a:picLocks noChangeAspect="1"/>
          </p:cNvPicPr>
          <p:nvPr/>
        </p:nvPicPr>
        <p:blipFill>
          <a:blip r:embed="rId6" cstate="email">
            <a:extLst>
              <a:ext uri="{28A0092B-C50C-407E-A947-70E740481C1C}">
                <a14:useLocalDpi xmlns="" xmlns:a14="http://schemas.microsoft.com/office/drawing/2010/main"/>
              </a:ext>
            </a:extLst>
          </a:blip>
          <a:srcRect/>
          <a:stretch>
            <a:fillRect/>
          </a:stretch>
        </p:blipFill>
        <p:spPr bwMode="auto">
          <a:xfrm>
            <a:off x="5029200" y="4419600"/>
            <a:ext cx="762000" cy="762000"/>
          </a:xfrm>
          <a:prstGeom prst="rect">
            <a:avLst/>
          </a:prstGeom>
          <a:noFill/>
          <a:ln w="9525">
            <a:noFill/>
            <a:miter lim="800000"/>
            <a:headEnd/>
            <a:tailEnd/>
          </a:ln>
        </p:spPr>
      </p:pic>
      <p:sp>
        <p:nvSpPr>
          <p:cNvPr id="5127" name="TextBox 6"/>
          <p:cNvSpPr txBox="1">
            <a:spLocks noChangeArrowheads="1"/>
          </p:cNvSpPr>
          <p:nvPr/>
        </p:nvSpPr>
        <p:spPr bwMode="auto">
          <a:xfrm>
            <a:off x="5867400" y="1295400"/>
            <a:ext cx="2590800" cy="923330"/>
          </a:xfrm>
          <a:prstGeom prst="rect">
            <a:avLst/>
          </a:prstGeom>
          <a:noFill/>
          <a:ln w="9525">
            <a:noFill/>
            <a:miter lim="800000"/>
            <a:headEnd/>
            <a:tailEnd/>
          </a:ln>
        </p:spPr>
        <p:txBody>
          <a:bodyPr>
            <a:spAutoFit/>
          </a:bodyPr>
          <a:lstStyle/>
          <a:p>
            <a:pPr>
              <a:buNone/>
            </a:pPr>
            <a:r>
              <a:rPr lang="en-US" sz="1800" dirty="0" smtClean="0"/>
              <a:t>Agency </a:t>
            </a:r>
            <a:r>
              <a:rPr lang="en-US" sz="1800" dirty="0"/>
              <a:t>temporary worker on fixed rate, typically paid hourly</a:t>
            </a:r>
          </a:p>
        </p:txBody>
      </p:sp>
      <p:sp>
        <p:nvSpPr>
          <p:cNvPr id="5128" name="TextBox 7"/>
          <p:cNvSpPr txBox="1">
            <a:spLocks noChangeArrowheads="1"/>
          </p:cNvSpPr>
          <p:nvPr/>
        </p:nvSpPr>
        <p:spPr bwMode="auto">
          <a:xfrm>
            <a:off x="5943600" y="2971800"/>
            <a:ext cx="2667000" cy="923330"/>
          </a:xfrm>
          <a:prstGeom prst="rect">
            <a:avLst/>
          </a:prstGeom>
          <a:noFill/>
          <a:ln w="9525">
            <a:noFill/>
            <a:miter lim="800000"/>
            <a:headEnd/>
            <a:tailEnd/>
          </a:ln>
        </p:spPr>
        <p:txBody>
          <a:bodyPr>
            <a:spAutoFit/>
          </a:bodyPr>
          <a:lstStyle/>
          <a:p>
            <a:pPr>
              <a:buNone/>
            </a:pPr>
            <a:r>
              <a:rPr lang="en-US" sz="1800" dirty="0"/>
              <a:t>Consultant providing short term advice to a company.</a:t>
            </a:r>
          </a:p>
        </p:txBody>
      </p:sp>
      <p:sp>
        <p:nvSpPr>
          <p:cNvPr id="5129" name="TextBox 8"/>
          <p:cNvSpPr txBox="1">
            <a:spLocks noChangeArrowheads="1"/>
          </p:cNvSpPr>
          <p:nvPr/>
        </p:nvSpPr>
        <p:spPr bwMode="auto">
          <a:xfrm>
            <a:off x="6019800" y="4572000"/>
            <a:ext cx="2743200" cy="1477328"/>
          </a:xfrm>
          <a:prstGeom prst="rect">
            <a:avLst/>
          </a:prstGeom>
          <a:noFill/>
          <a:ln w="9525">
            <a:noFill/>
            <a:miter lim="800000"/>
            <a:headEnd/>
            <a:tailEnd/>
          </a:ln>
        </p:spPr>
        <p:txBody>
          <a:bodyPr>
            <a:spAutoFit/>
          </a:bodyPr>
          <a:lstStyle/>
          <a:p>
            <a:pPr>
              <a:buNone/>
            </a:pPr>
            <a:r>
              <a:rPr lang="en-US" sz="1800" dirty="0"/>
              <a:t>Contractor with their own company but providing skills and knowledge to another company.</a:t>
            </a:r>
          </a:p>
        </p:txBody>
      </p:sp>
      <p:sp>
        <p:nvSpPr>
          <p:cNvPr id="5130" name="Rectangle 9"/>
          <p:cNvSpPr>
            <a:spLocks noChangeArrowheads="1"/>
          </p:cNvSpPr>
          <p:nvPr/>
        </p:nvSpPr>
        <p:spPr bwMode="auto">
          <a:xfrm>
            <a:off x="4605477" y="6453336"/>
            <a:ext cx="4575035" cy="307777"/>
          </a:xfrm>
          <a:prstGeom prst="rect">
            <a:avLst/>
          </a:prstGeom>
          <a:noFill/>
          <a:ln w="9525">
            <a:noFill/>
            <a:miter lim="800000"/>
            <a:headEnd/>
            <a:tailEnd/>
          </a:ln>
        </p:spPr>
        <p:txBody>
          <a:bodyPr wrap="none">
            <a:spAutoFit/>
          </a:bodyPr>
          <a:lstStyle/>
          <a:p>
            <a:pPr>
              <a:buNone/>
            </a:pPr>
            <a:r>
              <a:rPr lang="en-US" sz="1400" dirty="0"/>
              <a:t>http://en.wikipedia.org/wiki/Contingent_Workforce</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2000" dirty="0" smtClean="0"/>
              <a:t>Typical benefits achieved with TalentLink™ Contingent</a:t>
            </a:r>
          </a:p>
        </p:txBody>
      </p:sp>
      <p:sp>
        <p:nvSpPr>
          <p:cNvPr id="6147" name="Content Placeholder 2"/>
          <p:cNvSpPr>
            <a:spLocks noGrp="1"/>
          </p:cNvSpPr>
          <p:nvPr>
            <p:ph idx="4294967295"/>
          </p:nvPr>
        </p:nvSpPr>
        <p:spPr>
          <a:xfrm>
            <a:off x="323528" y="1124744"/>
            <a:ext cx="8382000" cy="5105400"/>
          </a:xfrm>
          <a:prstGeom prst="rect">
            <a:avLst/>
          </a:prstGeom>
        </p:spPr>
        <p:txBody>
          <a:bodyPr/>
          <a:lstStyle/>
          <a:p>
            <a:pPr>
              <a:buFontTx/>
              <a:buNone/>
            </a:pPr>
            <a:r>
              <a:rPr lang="en-GB" sz="2000" b="0" dirty="0" smtClean="0"/>
              <a:t>The following are just some of the reasons customers deploy TalentLink for Contingent recruitment:</a:t>
            </a:r>
          </a:p>
          <a:p>
            <a:endParaRPr lang="en-GB" sz="1400" b="0" dirty="0" smtClean="0"/>
          </a:p>
          <a:p>
            <a:r>
              <a:rPr lang="en-GB" sz="1400" b="0" dirty="0" smtClean="0"/>
              <a:t>By rationalising their relationship with all suppliers and controlling their costs, companies and their stakeholders are able to gain visibility on the overall margins they are paying on labour suppliers, thus allowing significant reductions in some areas;</a:t>
            </a:r>
          </a:p>
          <a:p>
            <a:r>
              <a:rPr lang="en-GB" sz="1400" b="0" dirty="0" smtClean="0"/>
              <a:t>Through the rationalisation of the supply chain, controlling the rogue expenditures and having access to credible benchmark data, line managers are able to reduce the average pay rates for different roles, thus further reducing their overall expenditure;</a:t>
            </a:r>
          </a:p>
          <a:p>
            <a:r>
              <a:rPr lang="en-GB" sz="1400" b="0" dirty="0" smtClean="0"/>
              <a:t>TalentLink™ provides an alert system, informing stakeholders of contract finishing dates. This prevented last minute extensions and put the line manager in a position to negotiate firmly with suppliers;</a:t>
            </a:r>
          </a:p>
          <a:p>
            <a:r>
              <a:rPr lang="en-GB" sz="1400" b="0" dirty="0" smtClean="0"/>
              <a:t>The introduction of online time-sheeting can deliver significant cost savings and administrative efficiencies.</a:t>
            </a:r>
          </a:p>
          <a:p>
            <a:r>
              <a:rPr lang="en-GB" sz="1400" b="0" dirty="0" smtClean="0"/>
              <a:t>This process leads to better knowledge of the whole workforce and all related data. HR stakeholders now have access to the sort of inputs that help them considerably with their resource planning.</a:t>
            </a:r>
            <a:endParaRPr lang="en-US" sz="1400" b="0" dirty="0" smtClean="0"/>
          </a:p>
          <a:p>
            <a:endParaRPr lang="en-US" b="0" dirty="0" smtClean="0"/>
          </a:p>
          <a:p>
            <a:endParaRPr lang="en-US" dirty="0" smtClean="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2800" dirty="0" smtClean="0"/>
              <a:t>Managing detailed processes</a:t>
            </a:r>
          </a:p>
        </p:txBody>
      </p:sp>
      <p:sp>
        <p:nvSpPr>
          <p:cNvPr id="7171" name="Content Placeholder 2"/>
          <p:cNvSpPr>
            <a:spLocks noGrp="1"/>
          </p:cNvSpPr>
          <p:nvPr>
            <p:ph idx="4294967295"/>
          </p:nvPr>
        </p:nvSpPr>
        <p:spPr>
          <a:xfrm>
            <a:off x="304800" y="1173088"/>
            <a:ext cx="8534400" cy="3048000"/>
          </a:xfrm>
          <a:prstGeom prst="rect">
            <a:avLst/>
          </a:prstGeom>
        </p:spPr>
        <p:txBody>
          <a:bodyPr/>
          <a:lstStyle/>
          <a:p>
            <a:pPr>
              <a:buFontTx/>
              <a:buNone/>
            </a:pPr>
            <a:r>
              <a:rPr lang="en-US" sz="1600" b="0" dirty="0" smtClean="0"/>
              <a:t>TalentLink provides comprehensive process mapping support to ensure that all compliance and selection steps are tracked.</a:t>
            </a:r>
          </a:p>
          <a:p>
            <a:pPr>
              <a:buFontTx/>
              <a:buNone/>
            </a:pPr>
            <a:endParaRPr lang="en-US" sz="1600" b="0" dirty="0" smtClean="0"/>
          </a:p>
          <a:p>
            <a:pPr>
              <a:buFontTx/>
              <a:buNone/>
            </a:pPr>
            <a:r>
              <a:rPr lang="en-US" sz="1600" b="0" dirty="0" smtClean="0"/>
              <a:t>Included in this area:</a:t>
            </a:r>
          </a:p>
          <a:p>
            <a:r>
              <a:rPr lang="en-US" sz="1600" b="0" dirty="0" smtClean="0"/>
              <a:t>An unlimited number of processes can be created into the system</a:t>
            </a:r>
          </a:p>
          <a:p>
            <a:r>
              <a:rPr lang="en-US" sz="1600" b="0" dirty="0" smtClean="0"/>
              <a:t>Process can be mapped with pre-qualifier fields in detail to key indicators, departments, locations for automatic process assignment to the correct context.</a:t>
            </a:r>
          </a:p>
          <a:p>
            <a:r>
              <a:rPr lang="en-US" sz="1600" b="0" dirty="0" smtClean="0"/>
              <a:t>Financial approval processes can be automatically controlled</a:t>
            </a:r>
          </a:p>
          <a:p>
            <a:r>
              <a:rPr lang="en-US" sz="1600" b="0" dirty="0" smtClean="0"/>
              <a:t>Interfaces from procurement or financial EPR systems can also pass financial approval to TalentLink before recruitment can start.</a:t>
            </a:r>
          </a:p>
          <a:p>
            <a:pPr>
              <a:buFontTx/>
              <a:buNone/>
            </a:pPr>
            <a:endParaRPr lang="en-US" sz="1600" b="0" dirty="0" smtClean="0"/>
          </a:p>
          <a:p>
            <a:pPr>
              <a:buFontTx/>
              <a:buNone/>
            </a:pPr>
            <a:endParaRPr lang="en-US" sz="1600" b="0" dirty="0" smtClean="0"/>
          </a:p>
        </p:txBody>
      </p:sp>
      <p:pic>
        <p:nvPicPr>
          <p:cNvPr id="2050" name="Picture 2"/>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683568" y="4365104"/>
            <a:ext cx="2880320" cy="1619389"/>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4" cstate="email">
            <a:extLst>
              <a:ext uri="{28A0092B-C50C-407E-A947-70E740481C1C}">
                <a14:useLocalDpi xmlns="" xmlns:a14="http://schemas.microsoft.com/office/drawing/2010/main"/>
              </a:ext>
            </a:extLst>
          </a:blip>
          <a:srcRect/>
          <a:stretch/>
        </p:blipFill>
        <p:spPr bwMode="auto">
          <a:xfrm>
            <a:off x="4187105" y="4365104"/>
            <a:ext cx="4561359" cy="1723121"/>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GB" dirty="0" smtClean="0"/>
              <a:t>We understand that in the contingent world there are a greater variety of rates and terms offered to workers, we created “Rate Card </a:t>
            </a:r>
            <a:r>
              <a:rPr lang="en-GB" dirty="0" err="1" smtClean="0"/>
              <a:t>Templating</a:t>
            </a:r>
            <a:r>
              <a:rPr lang="en-GB" dirty="0" smtClean="0"/>
              <a:t>” to help customers manage complex contingent terms without impacting line manager experience.</a:t>
            </a:r>
          </a:p>
          <a:p>
            <a:endParaRPr lang="en-GB" dirty="0"/>
          </a:p>
        </p:txBody>
      </p:sp>
      <p:sp>
        <p:nvSpPr>
          <p:cNvPr id="3" name="Title 2"/>
          <p:cNvSpPr>
            <a:spLocks noGrp="1"/>
          </p:cNvSpPr>
          <p:nvPr>
            <p:ph type="title"/>
          </p:nvPr>
        </p:nvSpPr>
        <p:spPr/>
        <p:txBody>
          <a:bodyPr/>
          <a:lstStyle/>
          <a:p>
            <a:r>
              <a:rPr lang="en-GB" dirty="0" smtClean="0"/>
              <a:t>Managing rate complexity</a:t>
            </a:r>
            <a:endParaRPr lang="en-GB" dirty="0"/>
          </a:p>
        </p:txBody>
      </p:sp>
      <p:pic>
        <p:nvPicPr>
          <p:cNvPr id="1027" name="Picture 3"/>
          <p:cNvPicPr>
            <a:picLocks noChangeAspect="1" noChangeArrowheads="1"/>
          </p:cNvPicPr>
          <p:nvPr/>
        </p:nvPicPr>
        <p:blipFill rotWithShape="1">
          <a:blip r:embed="rId2" cstate="email">
            <a:extLst>
              <a:ext uri="{28A0092B-C50C-407E-A947-70E740481C1C}">
                <a14:useLocalDpi xmlns="" xmlns:a14="http://schemas.microsoft.com/office/drawing/2010/main"/>
              </a:ext>
            </a:extLst>
          </a:blip>
          <a:srcRect/>
          <a:stretch/>
        </p:blipFill>
        <p:spPr bwMode="auto">
          <a:xfrm>
            <a:off x="755576" y="2912961"/>
            <a:ext cx="4968552" cy="1980546"/>
          </a:xfrm>
          <a:prstGeom prst="rect">
            <a:avLst/>
          </a:prstGeom>
          <a:noFill/>
          <a:ln w="9525">
            <a:solidFill>
              <a:schemeClr val="tx1"/>
            </a:solidFill>
            <a:miter lim="800000"/>
            <a:headEnd/>
            <a:tailEnd/>
          </a:ln>
          <a:extLst>
            <a:ext uri="{909E8E84-426E-40DD-AFC4-6F175D3DCCD1}">
              <a14:hiddenFill xmlns="" xmlns:a14="http://schemas.microsoft.com/office/drawing/2010/main">
                <a:solidFill>
                  <a:schemeClr val="accent1"/>
                </a:solidFill>
              </a14:hiddenFill>
            </a:ext>
          </a:extLst>
        </p:spPr>
      </p:pic>
      <p:pic>
        <p:nvPicPr>
          <p:cNvPr id="1026" name="Picture 2"/>
          <p:cNvPicPr>
            <a:picLocks noChangeAspect="1" noChangeArrowheads="1"/>
          </p:cNvPicPr>
          <p:nvPr/>
        </p:nvPicPr>
        <p:blipFill rotWithShape="1">
          <a:blip r:embed="rId3" cstate="email">
            <a:extLst>
              <a:ext uri="{28A0092B-C50C-407E-A947-70E740481C1C}">
                <a14:useLocalDpi xmlns="" xmlns:a14="http://schemas.microsoft.com/office/drawing/2010/main"/>
              </a:ext>
            </a:extLst>
          </a:blip>
          <a:srcRect/>
          <a:stretch/>
        </p:blipFill>
        <p:spPr bwMode="auto">
          <a:xfrm>
            <a:off x="4211960" y="3284984"/>
            <a:ext cx="3960440" cy="2869541"/>
          </a:xfrm>
          <a:prstGeom prst="rect">
            <a:avLst/>
          </a:prstGeom>
          <a:noFill/>
          <a:ln w="9525">
            <a:solidFill>
              <a:schemeClr val="tx1"/>
            </a:solidFill>
            <a:miter lim="800000"/>
            <a:headEnd/>
            <a:tailEnd/>
          </a:ln>
          <a:extLst>
            <a:ext uri="{909E8E84-426E-40DD-AFC4-6F175D3DCCD1}">
              <a14:hiddenFill xmlns="" xmlns:a14="http://schemas.microsoft.com/office/drawing/2010/main">
                <a:solidFill>
                  <a:schemeClr val="accent1"/>
                </a:solidFill>
              </a14:hiddenFill>
            </a:ext>
          </a:extLst>
        </p:spPr>
      </p:pic>
    </p:spTree>
    <p:extLst>
      <p:ext uri="{BB962C8B-B14F-4D97-AF65-F5344CB8AC3E}">
        <p14:creationId xmlns="" xmlns:p14="http://schemas.microsoft.com/office/powerpoint/2010/main" val="3654209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2800" dirty="0" smtClean="0"/>
              <a:t>Managing terms and conditions</a:t>
            </a:r>
          </a:p>
        </p:txBody>
      </p:sp>
      <p:sp>
        <p:nvSpPr>
          <p:cNvPr id="8195" name="Content Placeholder 2"/>
          <p:cNvSpPr>
            <a:spLocks noGrp="1"/>
          </p:cNvSpPr>
          <p:nvPr>
            <p:ph idx="4294967295"/>
          </p:nvPr>
        </p:nvSpPr>
        <p:spPr>
          <a:xfrm>
            <a:off x="228600" y="1352128"/>
            <a:ext cx="4055368" cy="5029200"/>
          </a:xfrm>
          <a:prstGeom prst="rect">
            <a:avLst/>
          </a:prstGeom>
        </p:spPr>
        <p:txBody>
          <a:bodyPr/>
          <a:lstStyle/>
          <a:p>
            <a:pPr>
              <a:buFontTx/>
              <a:buNone/>
            </a:pPr>
            <a:r>
              <a:rPr lang="en-US" sz="1600" b="0" dirty="0" smtClean="0"/>
              <a:t>In the contingent labour market the terms and conditions offered to the workers can vary enormously.</a:t>
            </a:r>
          </a:p>
          <a:p>
            <a:pPr>
              <a:buFontTx/>
              <a:buNone/>
            </a:pPr>
            <a:r>
              <a:rPr lang="en-US" sz="1600" b="0" dirty="0" smtClean="0"/>
              <a:t>TalentLink™ Contingent Condition Form captures all the essential information required to pay the worker, including:</a:t>
            </a:r>
          </a:p>
          <a:p>
            <a:pPr>
              <a:buFontTx/>
              <a:buNone/>
            </a:pPr>
            <a:endParaRPr lang="en-US" sz="1600" b="0" dirty="0" smtClean="0"/>
          </a:p>
          <a:p>
            <a:r>
              <a:rPr lang="en-US" sz="1600" b="0" dirty="0" smtClean="0"/>
              <a:t>Worker/Supplier bank details</a:t>
            </a:r>
          </a:p>
          <a:p>
            <a:r>
              <a:rPr lang="en-US" sz="1600" b="0" dirty="0" smtClean="0"/>
              <a:t>Standard rates and rate variables e.g. overtime, weekend</a:t>
            </a:r>
          </a:p>
          <a:p>
            <a:r>
              <a:rPr lang="en-US" sz="1600" b="0" dirty="0" smtClean="0"/>
              <a:t>Contract terms and conditions</a:t>
            </a:r>
          </a:p>
          <a:p>
            <a:r>
              <a:rPr lang="en-US" sz="1600" b="0" dirty="0" smtClean="0"/>
              <a:t>Key Dates</a:t>
            </a:r>
          </a:p>
          <a:p>
            <a:pPr>
              <a:buFontTx/>
              <a:buNone/>
            </a:pPr>
            <a:endParaRPr lang="en-US" sz="1600" b="0" dirty="0" smtClean="0"/>
          </a:p>
          <a:p>
            <a:pPr>
              <a:buFontTx/>
              <a:buNone/>
            </a:pPr>
            <a:r>
              <a:rPr lang="en-US" sz="1600" b="0" dirty="0" smtClean="0"/>
              <a:t>All terms and conditions can be passed for financial approval before being submitted to payroll</a:t>
            </a:r>
          </a:p>
          <a:p>
            <a:pPr>
              <a:buFontTx/>
              <a:buNone/>
            </a:pPr>
            <a:endParaRPr lang="en-US" sz="1600" b="0" dirty="0" smtClean="0"/>
          </a:p>
          <a:p>
            <a:pPr>
              <a:buFontTx/>
              <a:buNone/>
            </a:pPr>
            <a:endParaRPr lang="en-US" sz="1600" b="0" dirty="0" smtClean="0"/>
          </a:p>
          <a:p>
            <a:pPr>
              <a:buFontTx/>
              <a:buNone/>
            </a:pPr>
            <a:endParaRPr lang="en-US" sz="1600" b="0" dirty="0" smtClean="0"/>
          </a:p>
        </p:txBody>
      </p:sp>
      <p:pic>
        <p:nvPicPr>
          <p:cNvPr id="24579" name="Picture 3"/>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4553744" y="1484784"/>
            <a:ext cx="2952328" cy="3668044"/>
          </a:xfrm>
          <a:prstGeom prst="rect">
            <a:avLst/>
          </a:prstGeom>
          <a:noFill/>
          <a:ln w="9525">
            <a:solidFill>
              <a:srgbClr val="084887"/>
            </a:solidFill>
            <a:miter lim="800000"/>
            <a:headEnd/>
            <a:tailEnd/>
          </a:ln>
        </p:spPr>
      </p:pic>
      <p:pic>
        <p:nvPicPr>
          <p:cNvPr id="24580" name="Picture 4"/>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6156176" y="4581128"/>
            <a:ext cx="2699792" cy="1948929"/>
          </a:xfrm>
          <a:prstGeom prst="rect">
            <a:avLst/>
          </a:prstGeom>
          <a:noFill/>
          <a:ln w="9525">
            <a:solidFill>
              <a:srgbClr val="084887"/>
            </a:solidFill>
            <a:miter lim="800000"/>
            <a:headEnd/>
            <a:tailEnd/>
          </a:ln>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2800" dirty="0" smtClean="0"/>
              <a:t>Managing Rates : Markups and Margins</a:t>
            </a:r>
          </a:p>
        </p:txBody>
      </p:sp>
      <p:sp>
        <p:nvSpPr>
          <p:cNvPr id="9219" name="Content Placeholder 2"/>
          <p:cNvSpPr>
            <a:spLocks noGrp="1"/>
          </p:cNvSpPr>
          <p:nvPr>
            <p:ph idx="4294967295"/>
          </p:nvPr>
        </p:nvSpPr>
        <p:spPr>
          <a:xfrm>
            <a:off x="228600" y="1340768"/>
            <a:ext cx="8610600" cy="4526632"/>
          </a:xfrm>
          <a:prstGeom prst="rect">
            <a:avLst/>
          </a:prstGeom>
        </p:spPr>
        <p:txBody>
          <a:bodyPr/>
          <a:lstStyle/>
          <a:p>
            <a:pPr>
              <a:buFontTx/>
              <a:buNone/>
            </a:pPr>
            <a:r>
              <a:rPr lang="en-US" sz="1400" b="0" dirty="0" smtClean="0"/>
              <a:t>There are a number of ways of calculating Rates within TalentLink Contingent, the essential definitions are these:</a:t>
            </a:r>
          </a:p>
          <a:p>
            <a:pPr>
              <a:buFontTx/>
              <a:buNone/>
            </a:pPr>
            <a:endParaRPr lang="en-US" sz="1400" b="0" dirty="0" smtClean="0"/>
          </a:p>
          <a:p>
            <a:pPr>
              <a:buFontTx/>
              <a:buNone/>
            </a:pPr>
            <a:r>
              <a:rPr lang="en-US" sz="1400" b="0" dirty="0" smtClean="0"/>
              <a:t>A </a:t>
            </a:r>
            <a:r>
              <a:rPr lang="en-US" sz="1400" dirty="0" smtClean="0"/>
              <a:t>markup</a:t>
            </a:r>
            <a:r>
              <a:rPr lang="en-US" sz="1400" b="0" dirty="0" smtClean="0"/>
              <a:t> is the difference between a higher figure and a lower figure, as a percentage of the lower figure. For example, if a pay rate is €10 and a supplier rate is €11, the pay/supplier markup is the difference (€1) as a percentage of the pay rate (€10) or 10%.</a:t>
            </a:r>
          </a:p>
          <a:p>
            <a:r>
              <a:rPr lang="en-US" sz="1400" b="0" dirty="0" smtClean="0"/>
              <a:t>Selecting the option Markups allows you to enter the Charge Rate, the Supplier/Charge Markup and the Pay/Supplier Markup, and the Supplier Rate and Pay Rate will be calculated automatically. </a:t>
            </a:r>
          </a:p>
          <a:p>
            <a:r>
              <a:rPr lang="en-US" sz="1400" b="0" dirty="0" smtClean="0"/>
              <a:t>Selecting the option Rates Markups allows you to enter the Charge Rate, the Supplier Rate and the Pay Rate, and the Supplier/Charge Markup and the Pay/Supplier Markup will be calculated automatically.</a:t>
            </a:r>
          </a:p>
          <a:p>
            <a:pPr>
              <a:buFontTx/>
              <a:buNone/>
            </a:pPr>
            <a:endParaRPr lang="en-US" sz="1400" b="0" dirty="0" smtClean="0"/>
          </a:p>
          <a:p>
            <a:pPr>
              <a:buFontTx/>
              <a:buNone/>
            </a:pPr>
            <a:r>
              <a:rPr lang="en-US" sz="1400" b="0" dirty="0" smtClean="0"/>
              <a:t>A </a:t>
            </a:r>
            <a:r>
              <a:rPr lang="en-US" sz="1400" dirty="0" smtClean="0"/>
              <a:t>margin</a:t>
            </a:r>
            <a:r>
              <a:rPr lang="en-US" sz="1400" b="0" dirty="0" smtClean="0"/>
              <a:t> is the difference between a higher figure and a lower figure, as a percentage of the higher figure. For example, if a pay rate is €10 and a supplier rate is €11, the pay/supplier margin is the difference (€1) as a percentage of the supplier rate (€11) or 9.09%.</a:t>
            </a:r>
          </a:p>
          <a:p>
            <a:r>
              <a:rPr lang="en-US" sz="1400" b="0" dirty="0" smtClean="0"/>
              <a:t> Selecting the option Margins allows you to enter the Charge Rate, the Supplier/Charge Margins and the Pay/Supplier Margins, and the Supplier Rate and Pay Rate will be calculated automatically </a:t>
            </a:r>
          </a:p>
          <a:p>
            <a:r>
              <a:rPr lang="en-US" sz="1400" b="0" dirty="0" smtClean="0"/>
              <a:t> Selecting the option Rates Margins allows you to enter the Charge Rate, the Supplier Rate and the Pay Rate, and the Supplier/Charge Margins and the Pay/Supplier Margins will be calculated automatically.</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LUMESSE_Template_Default">
  <a:themeElements>
    <a:clrScheme name="LUMESSE_PALETTE">
      <a:dk1>
        <a:srgbClr val="51284F"/>
      </a:dk1>
      <a:lt1>
        <a:srgbClr val="FFFFFF"/>
      </a:lt1>
      <a:dk2>
        <a:srgbClr val="51284F"/>
      </a:dk2>
      <a:lt2>
        <a:srgbClr val="FFFFFF"/>
      </a:lt2>
      <a:accent1>
        <a:srgbClr val="840B55"/>
      </a:accent1>
      <a:accent2>
        <a:srgbClr val="A50050"/>
      </a:accent2>
      <a:accent3>
        <a:srgbClr val="CE0037"/>
      </a:accent3>
      <a:accent4>
        <a:srgbClr val="D40F7D"/>
      </a:accent4>
      <a:accent5>
        <a:srgbClr val="E57200"/>
      </a:accent5>
      <a:accent6>
        <a:srgbClr val="FFCD00"/>
      </a:accent6>
      <a:hlink>
        <a:srgbClr val="97999B"/>
      </a:hlink>
      <a:folHlink>
        <a:srgbClr val="C8C9C7"/>
      </a:folHlink>
    </a:clrScheme>
    <a:fontScheme name="lumesse 2003">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UMESSE_PALETTE">
    <a:dk1>
      <a:srgbClr val="51284F"/>
    </a:dk1>
    <a:lt1>
      <a:srgbClr val="FFFFFF"/>
    </a:lt1>
    <a:dk2>
      <a:srgbClr val="51284F"/>
    </a:dk2>
    <a:lt2>
      <a:srgbClr val="FFFFFF"/>
    </a:lt2>
    <a:accent1>
      <a:srgbClr val="840B55"/>
    </a:accent1>
    <a:accent2>
      <a:srgbClr val="A50050"/>
    </a:accent2>
    <a:accent3>
      <a:srgbClr val="CE0037"/>
    </a:accent3>
    <a:accent4>
      <a:srgbClr val="D40F7D"/>
    </a:accent4>
    <a:accent5>
      <a:srgbClr val="E57200"/>
    </a:accent5>
    <a:accent6>
      <a:srgbClr val="FFCD00"/>
    </a:accent6>
    <a:hlink>
      <a:srgbClr val="97999B"/>
    </a:hlink>
    <a:folHlink>
      <a:srgbClr val="C8C9C7"/>
    </a:folHlink>
  </a:clrScheme>
</a:themeOverride>
</file>

<file path=ppt/theme/themeOverride2.xml><?xml version="1.0" encoding="utf-8"?>
<a:themeOverride xmlns:a="http://schemas.openxmlformats.org/drawingml/2006/main">
  <a:clrScheme name="LUMESSE_PALETTE">
    <a:dk1>
      <a:srgbClr val="51284F"/>
    </a:dk1>
    <a:lt1>
      <a:srgbClr val="FFFFFF"/>
    </a:lt1>
    <a:dk2>
      <a:srgbClr val="51284F"/>
    </a:dk2>
    <a:lt2>
      <a:srgbClr val="FFFFFF"/>
    </a:lt2>
    <a:accent1>
      <a:srgbClr val="840B55"/>
    </a:accent1>
    <a:accent2>
      <a:srgbClr val="A50050"/>
    </a:accent2>
    <a:accent3>
      <a:srgbClr val="CE0037"/>
    </a:accent3>
    <a:accent4>
      <a:srgbClr val="D40F7D"/>
    </a:accent4>
    <a:accent5>
      <a:srgbClr val="E57200"/>
    </a:accent5>
    <a:accent6>
      <a:srgbClr val="FFCD00"/>
    </a:accent6>
    <a:hlink>
      <a:srgbClr val="97999B"/>
    </a:hlink>
    <a:folHlink>
      <a:srgbClr val="C8C9C7"/>
    </a:folHlink>
  </a:clrScheme>
</a:themeOverride>
</file>

<file path=ppt/theme/themeOverride3.xml><?xml version="1.0" encoding="utf-8"?>
<a:themeOverride xmlns:a="http://schemas.openxmlformats.org/drawingml/2006/main">
  <a:clrScheme name="LUMESSE_PALETTE">
    <a:dk1>
      <a:srgbClr val="51284F"/>
    </a:dk1>
    <a:lt1>
      <a:srgbClr val="FFFFFF"/>
    </a:lt1>
    <a:dk2>
      <a:srgbClr val="51284F"/>
    </a:dk2>
    <a:lt2>
      <a:srgbClr val="FFFFFF"/>
    </a:lt2>
    <a:accent1>
      <a:srgbClr val="840B55"/>
    </a:accent1>
    <a:accent2>
      <a:srgbClr val="A50050"/>
    </a:accent2>
    <a:accent3>
      <a:srgbClr val="CE0037"/>
    </a:accent3>
    <a:accent4>
      <a:srgbClr val="D40F7D"/>
    </a:accent4>
    <a:accent5>
      <a:srgbClr val="E57200"/>
    </a:accent5>
    <a:accent6>
      <a:srgbClr val="FFCD00"/>
    </a:accent6>
    <a:hlink>
      <a:srgbClr val="97999B"/>
    </a:hlink>
    <a:folHlink>
      <a:srgbClr val="C8C9C7"/>
    </a:folHlink>
  </a:clrScheme>
</a:themeOverride>
</file>

<file path=docProps/app.xml><?xml version="1.0" encoding="utf-8"?>
<Properties xmlns="http://schemas.openxmlformats.org/officeDocument/2006/extended-properties" xmlns:vt="http://schemas.openxmlformats.org/officeDocument/2006/docPropsVTypes">
  <Template>LUMESSE_Template_Default</Template>
  <TotalTime>274</TotalTime>
  <Words>1510</Words>
  <Application>Microsoft Office PowerPoint</Application>
  <PresentationFormat>On-screen Show (4:3)</PresentationFormat>
  <Paragraphs>168</Paragraphs>
  <Slides>19</Slides>
  <Notes>16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LUMESSE_Template_Default</vt:lpstr>
      <vt:lpstr>Managing contingent recruitment with TalentLink</vt:lpstr>
      <vt:lpstr>Contents</vt:lpstr>
      <vt:lpstr>Contents cont.</vt:lpstr>
      <vt:lpstr>What is contingent recruitment for Lumesse?</vt:lpstr>
      <vt:lpstr>Typical benefits achieved with TalentLink™ Contingent</vt:lpstr>
      <vt:lpstr>Managing detailed processes</vt:lpstr>
      <vt:lpstr>Managing rate complexity</vt:lpstr>
      <vt:lpstr>Managing terms and conditions</vt:lpstr>
      <vt:lpstr>Managing Rates : Markups and Margins</vt:lpstr>
      <vt:lpstr>Pushing conditions to back office / payroll systems</vt:lpstr>
      <vt:lpstr>Timesheeting</vt:lpstr>
      <vt:lpstr>Recruitment Supplier Portal</vt:lpstr>
      <vt:lpstr>Online worker experience</vt:lpstr>
      <vt:lpstr>Line Managers’ experience</vt:lpstr>
      <vt:lpstr>Producing contingent documentation</vt:lpstr>
      <vt:lpstr>Managing Agency Workers Regulations Notification</vt:lpstr>
      <vt:lpstr>Managing extension to contracts</vt:lpstr>
      <vt:lpstr>Reporting on contingent recruitment</vt:lpstr>
      <vt:lpstr>Slide 19</vt:lpstr>
    </vt:vector>
  </TitlesOfParts>
  <Company>StepStone Solutions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contingent recruitment with TalentLink</dc:title>
  <dc:creator>Tim Jones</dc:creator>
  <cp:lastModifiedBy>Katrina McGuigan</cp:lastModifiedBy>
  <cp:revision>30</cp:revision>
  <dcterms:created xsi:type="dcterms:W3CDTF">2011-05-11T13:26:48Z</dcterms:created>
  <dcterms:modified xsi:type="dcterms:W3CDTF">2014-07-03T20:09:04Z</dcterms:modified>
</cp:coreProperties>
</file>