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20"/>
  </p:notesMasterIdLst>
  <p:handoutMasterIdLst>
    <p:handoutMasterId r:id="rId21"/>
  </p:handoutMasterIdLst>
  <p:sldIdLst>
    <p:sldId id="425" r:id="rId6"/>
    <p:sldId id="450" r:id="rId7"/>
    <p:sldId id="463" r:id="rId8"/>
    <p:sldId id="464" r:id="rId9"/>
    <p:sldId id="465" r:id="rId10"/>
    <p:sldId id="467" r:id="rId11"/>
    <p:sldId id="471" r:id="rId12"/>
    <p:sldId id="468" r:id="rId13"/>
    <p:sldId id="472" r:id="rId14"/>
    <p:sldId id="473" r:id="rId15"/>
    <p:sldId id="469" r:id="rId16"/>
    <p:sldId id="474" r:id="rId17"/>
    <p:sldId id="470" r:id="rId18"/>
    <p:sldId id="431" r:id="rId1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  <a:srgbClr val="E20177"/>
    <a:srgbClr val="CC0000"/>
    <a:srgbClr val="FFCC99"/>
    <a:srgbClr val="0000FF"/>
    <a:srgbClr val="3366FF"/>
    <a:srgbClr val="99CCFF"/>
    <a:srgbClr val="F6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8" autoAdjust="0"/>
    <p:restoredTop sz="95040" autoAdjust="0"/>
  </p:normalViewPr>
  <p:slideViewPr>
    <p:cSldViewPr>
      <p:cViewPr varScale="1">
        <p:scale>
          <a:sx n="119" d="100"/>
          <a:sy n="119" d="100"/>
        </p:scale>
        <p:origin x="1542" y="-54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86781-130F-4535-8C71-364EBD433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5222" tIns="47612" rIns="95222" bIns="4761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B7796-5B75-47A5-B0DD-2F252E2104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5222" tIns="47612" rIns="95222" bIns="4761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9EE5B2D-9A51-4497-A58F-97FC5D54735D}" type="datetimeFigureOut">
              <a:rPr lang="en-GB"/>
              <a:pPr>
                <a:defRPr/>
              </a:pPr>
              <a:t>05/12/2017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6F72F-321B-4E6E-A645-F86AD70B54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5222" tIns="47612" rIns="95222" bIns="4761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F1CB8-D973-4CAF-85E1-A33BE64038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5222" tIns="47612" rIns="95222" bIns="476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88D149-28DA-4C32-B23E-A083900225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9CEECC-4CFE-4F69-89B2-6A4E6DEDF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5222" tIns="47612" rIns="95222" bIns="4761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34636-0617-4BDD-9BA1-24CFFA1729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5222" tIns="47612" rIns="95222" bIns="4761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99051CF-0670-4EBC-BF0C-7AB0573D454B}" type="datetimeFigureOut">
              <a:rPr lang="en-GB"/>
              <a:pPr>
                <a:defRPr/>
              </a:pPr>
              <a:t>05/12/2017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483B7B7-91DC-423F-B591-9EC7591C2A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22" tIns="47612" rIns="95222" bIns="4761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F47D1C-5DAE-441A-99D3-64178AC32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689475"/>
            <a:ext cx="5437187" cy="4443413"/>
          </a:xfrm>
          <a:prstGeom prst="rect">
            <a:avLst/>
          </a:prstGeom>
        </p:spPr>
        <p:txBody>
          <a:bodyPr vert="horz" lIns="95222" tIns="47612" rIns="95222" bIns="476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975BD-F454-4B75-AE71-3289695B8C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5222" tIns="47612" rIns="95222" bIns="4761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280C1-C9E6-47C0-990C-A0D38C52F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5222" tIns="47612" rIns="95222" bIns="476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893D79-72F3-4561-809A-AD88D4A05F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15D8FE2-A555-4AAA-8349-776F930103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0031D99-94A1-4F5B-B27F-70873E82B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0EF6DEC3-5D1C-4505-B753-A73B951AD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278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8550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8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8025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52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4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6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6825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FBF4A-7FB4-40C7-8D78-EC5F0A23BFB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93D79-72F3-4561-809A-AD88D4A05FC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708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93D79-72F3-4561-809A-AD88D4A05FC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22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93D79-72F3-4561-809A-AD88D4A05FC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93D79-72F3-4561-809A-AD88D4A05FC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76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8DE32-1008-4DA4-8922-D13B1D3F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F5B084-9472-4504-BDBE-6149398C2C20}" type="datetimeFigureOut">
              <a:rPr lang="en-GB"/>
              <a:pPr>
                <a:defRPr/>
              </a:pPr>
              <a:t>05/12/2017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B6F6-55DD-49CC-BB55-85DCBE1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2A0F-3789-4B7A-8818-BBC59E62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37D5F-D9DE-401A-BC7A-B80D6B28A2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75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620C795-3AA1-4C40-A4F3-75F3F5C305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49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E64DEEA-DF87-40C9-8EF7-95F3460392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pic>
        <p:nvPicPr>
          <p:cNvPr id="2052" name="Picture 3" descr="WME Icon 2.png">
            <a:extLst>
              <a:ext uri="{FF2B5EF4-FFF2-40B4-BE49-F238E27FC236}">
                <a16:creationId xmlns:a16="http://schemas.microsoft.com/office/drawing/2014/main" id="{2304FE2D-2533-4C26-87A2-59350110C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3898">
            <a:off x="5984875" y="5329238"/>
            <a:ext cx="4092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West midlands employers lo copy.png">
            <a:extLst>
              <a:ext uri="{FF2B5EF4-FFF2-40B4-BE49-F238E27FC236}">
                <a16:creationId xmlns:a16="http://schemas.microsoft.com/office/drawing/2014/main" id="{BECD799C-2058-47B7-A735-485859EE0A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5949950"/>
            <a:ext cx="14843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02FBEB-D7A5-4391-BA23-C7931B144166}"/>
              </a:ext>
            </a:extLst>
          </p:cNvPr>
          <p:cNvCxnSpPr/>
          <p:nvPr userDrawn="1"/>
        </p:nvCxnSpPr>
        <p:spPr>
          <a:xfrm>
            <a:off x="457200" y="6261100"/>
            <a:ext cx="6097588" cy="0"/>
          </a:xfrm>
          <a:prstGeom prst="line">
            <a:avLst/>
          </a:prstGeom>
          <a:ln w="9525">
            <a:solidFill>
              <a:srgbClr val="D60F6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30">
            <a:extLst>
              <a:ext uri="{FF2B5EF4-FFF2-40B4-BE49-F238E27FC236}">
                <a16:creationId xmlns:a16="http://schemas.microsoft.com/office/drawing/2014/main" id="{A1E065E9-801F-40B0-9094-0B43C1CAD3DD}"/>
              </a:ext>
            </a:extLst>
          </p:cNvPr>
          <p:cNvSpPr txBox="1"/>
          <p:nvPr userDrawn="1"/>
        </p:nvSpPr>
        <p:spPr>
          <a:xfrm>
            <a:off x="457200" y="6372225"/>
            <a:ext cx="5040313" cy="52228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1700"/>
              </a:spcAft>
              <a:defRPr/>
            </a:pPr>
            <a:r>
              <a:rPr lang="en-US" sz="1000" b="1" dirty="0">
                <a:solidFill>
                  <a:srgbClr val="D60064"/>
                </a:solidFill>
                <a:ea typeface="ＭＳ 明朝"/>
                <a:cs typeface="Times New Roman"/>
              </a:rPr>
              <a:t>www.wmemployers.org.uk  </a:t>
            </a: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ea typeface="ＭＳ 明朝"/>
                <a:cs typeface="Times New Roman"/>
              </a:rPr>
              <a:t>I</a:t>
            </a:r>
            <a:r>
              <a:rPr lang="en-US" sz="1000" b="1" dirty="0">
                <a:solidFill>
                  <a:srgbClr val="D60064"/>
                </a:solidFill>
                <a:ea typeface="ＭＳ 明朝"/>
                <a:cs typeface="Times New Roman"/>
              </a:rPr>
              <a:t>  </a:t>
            </a:r>
            <a:r>
              <a:rPr lang="en-US" sz="1000" b="1" dirty="0">
                <a:solidFill>
                  <a:srgbClr val="42BDF0"/>
                </a:solidFill>
                <a:ea typeface="ＭＳ 明朝"/>
                <a:cs typeface="Times New Roman"/>
              </a:rPr>
              <a:t>Follow us       @WMEmployers</a:t>
            </a:r>
            <a:endParaRPr lang="en-GB" sz="1000" b="1" dirty="0">
              <a:solidFill>
                <a:srgbClr val="42BDF0"/>
              </a:solidFill>
              <a:ea typeface="ＭＳ 明朝"/>
              <a:cs typeface="Times New Roman"/>
            </a:endParaRP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1700"/>
              </a:spcAft>
              <a:defRPr/>
            </a:pPr>
            <a:r>
              <a:rPr lang="en-US" sz="1000" b="1" dirty="0">
                <a:solidFill>
                  <a:srgbClr val="D60064"/>
                </a:solidFill>
                <a:ea typeface="ＭＳ 明朝"/>
                <a:cs typeface="Times New Roman"/>
              </a:rPr>
              <a:t> </a:t>
            </a:r>
            <a:endParaRPr lang="en-GB" sz="1000" b="1" dirty="0">
              <a:solidFill>
                <a:srgbClr val="D60064"/>
              </a:solidFill>
              <a:ea typeface="ＭＳ 明朝"/>
              <a:cs typeface="Times New Roman"/>
            </a:endParaRP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1700"/>
              </a:spcAft>
              <a:defRPr/>
            </a:pPr>
            <a:r>
              <a:rPr lang="en-US" sz="1000" b="1" dirty="0">
                <a:solidFill>
                  <a:srgbClr val="D60064"/>
                </a:solidFill>
                <a:ea typeface="ＭＳ 明朝"/>
                <a:cs typeface="Times New Roman"/>
              </a:rPr>
              <a:t> </a:t>
            </a:r>
            <a:endParaRPr lang="en-GB" sz="1000" b="1" dirty="0">
              <a:solidFill>
                <a:srgbClr val="D60064"/>
              </a:solidFill>
              <a:ea typeface="ＭＳ 明朝"/>
              <a:cs typeface="Times New Roman"/>
            </a:endParaRPr>
          </a:p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1700"/>
              </a:spcAft>
              <a:defRPr/>
            </a:pPr>
            <a:r>
              <a:rPr lang="en-US" sz="1000" b="1" dirty="0">
                <a:solidFill>
                  <a:srgbClr val="D60064"/>
                </a:solidFill>
                <a:ea typeface="ＭＳ 明朝"/>
                <a:cs typeface="Times New Roman"/>
              </a:rPr>
              <a:t> </a:t>
            </a:r>
            <a:endParaRPr lang="en-GB" sz="1000" b="1" dirty="0">
              <a:solidFill>
                <a:srgbClr val="D60064"/>
              </a:solidFill>
              <a:ea typeface="ＭＳ 明朝"/>
              <a:cs typeface="Times New Roman"/>
            </a:endParaRPr>
          </a:p>
        </p:txBody>
      </p:sp>
      <p:pic>
        <p:nvPicPr>
          <p:cNvPr id="2056" name="Picture 13" descr="Twitter bird copy.png">
            <a:extLst>
              <a:ext uri="{FF2B5EF4-FFF2-40B4-BE49-F238E27FC236}">
                <a16:creationId xmlns:a16="http://schemas.microsoft.com/office/drawing/2014/main" id="{101A7D25-9C1D-4388-866F-E25C024F3A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6396038"/>
            <a:ext cx="2159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60064"/>
          </a:solidFill>
          <a:latin typeface="Arial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rgbClr val="D60064"/>
          </a:solidFill>
          <a:latin typeface="Arial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0E4898"/>
          </a:solidFill>
          <a:latin typeface="Arial"/>
          <a:ea typeface="+mn-ea"/>
          <a:cs typeface="+mn-cs"/>
        </a:defRPr>
      </a:lvl1pPr>
      <a:lvl2pPr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531813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809625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1050925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F1432E-FF2C-4E65-9540-31F1316C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Talentlink Automation</a:t>
            </a:r>
          </a:p>
        </p:txBody>
      </p:sp>
      <p:sp>
        <p:nvSpPr>
          <p:cNvPr id="8195" name="AutoShape 4" descr="Image result for employer branding images">
            <a:extLst>
              <a:ext uri="{FF2B5EF4-FFF2-40B4-BE49-F238E27FC236}">
                <a16:creationId xmlns:a16="http://schemas.microsoft.com/office/drawing/2014/main" id="{9DE6FBD2-2641-45A6-A841-DB9F5A99FE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24275" y="2552700"/>
            <a:ext cx="1695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rgbClr val="0E48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1230E7-45C6-4D79-A62B-2711D9D49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9250"/>
            <a:ext cx="2228061" cy="1274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94662-AE1C-439E-B374-F4D133FF0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1011"/>
            <a:ext cx="6011726" cy="243597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A37BAD-E5CE-408D-A724-ACAFF55A86A2}"/>
              </a:ext>
            </a:extLst>
          </p:cNvPr>
          <p:cNvSpPr txBox="1">
            <a:spLocks/>
          </p:cNvSpPr>
          <p:nvPr/>
        </p:nvSpPr>
        <p:spPr bwMode="auto">
          <a:xfrm>
            <a:off x="539552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Contracts – The benefits 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C540A3-AF56-46F4-BCBA-13153894F616}"/>
              </a:ext>
            </a:extLst>
          </p:cNvPr>
          <p:cNvSpPr/>
          <p:nvPr/>
        </p:nvSpPr>
        <p:spPr>
          <a:xfrm>
            <a:off x="539552" y="1484784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/>
              <a:t>Multiple contract versions reduced to a single template </a:t>
            </a:r>
          </a:p>
          <a:p>
            <a:pPr lvl="0"/>
            <a:br>
              <a:rPr lang="en-GB" sz="1400" dirty="0"/>
            </a:br>
            <a:r>
              <a:rPr lang="en-GB" sz="1400" dirty="0"/>
              <a:t>Reduction in processing time of 15-30 mins per contract</a:t>
            </a:r>
          </a:p>
          <a:p>
            <a:pPr lvl="0"/>
            <a:br>
              <a:rPr lang="en-GB" sz="1400" dirty="0"/>
            </a:br>
            <a:r>
              <a:rPr lang="en-GB" sz="1400" dirty="0"/>
              <a:t>Decrease in manual input.</a:t>
            </a:r>
          </a:p>
          <a:p>
            <a:pPr lvl="0"/>
            <a:br>
              <a:rPr lang="en-GB" sz="1400" dirty="0"/>
            </a:br>
            <a:r>
              <a:rPr lang="en-GB" sz="1400" dirty="0"/>
              <a:t>Elimination of stationary, printing and postage costs.</a:t>
            </a:r>
          </a:p>
          <a:p>
            <a:pPr lvl="0"/>
            <a:br>
              <a:rPr lang="en-GB" sz="1400" dirty="0"/>
            </a:br>
            <a:r>
              <a:rPr lang="en-GB" sz="1400" dirty="0"/>
              <a:t>Reduction in the time to offer.</a:t>
            </a:r>
          </a:p>
          <a:p>
            <a:pPr lvl="0"/>
            <a:br>
              <a:rPr lang="en-GB" sz="1400" dirty="0"/>
            </a:br>
            <a:r>
              <a:rPr lang="en-GB" sz="1400" dirty="0"/>
              <a:t>Improved auditing.</a:t>
            </a:r>
          </a:p>
          <a:p>
            <a:pPr lvl="0"/>
            <a:br>
              <a:rPr lang="en-GB" sz="1400" dirty="0"/>
            </a:br>
            <a:r>
              <a:rPr lang="en-GB" sz="1400" dirty="0"/>
              <a:t>More efficient process for the new employee, a great way to start the on-boarding process through a fast, efficient, technology driven offer process.</a:t>
            </a:r>
          </a:p>
        </p:txBody>
      </p:sp>
    </p:spTree>
    <p:extLst>
      <p:ext uri="{BB962C8B-B14F-4D97-AF65-F5344CB8AC3E}">
        <p14:creationId xmlns:p14="http://schemas.microsoft.com/office/powerpoint/2010/main" val="32255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EDD73D-5392-4E20-9C97-488A0C3069B9}"/>
              </a:ext>
            </a:extLst>
          </p:cNvPr>
          <p:cNvSpPr txBox="1">
            <a:spLocks/>
          </p:cNvSpPr>
          <p:nvPr/>
        </p:nvSpPr>
        <p:spPr bwMode="auto">
          <a:xfrm>
            <a:off x="251520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User settings/notifications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F6B50-CA9C-4143-A7F1-6F23C50B3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6948264" cy="38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EDD73D-5392-4E20-9C97-488A0C3069B9}"/>
              </a:ext>
            </a:extLst>
          </p:cNvPr>
          <p:cNvSpPr txBox="1">
            <a:spLocks/>
          </p:cNvSpPr>
          <p:nvPr/>
        </p:nvSpPr>
        <p:spPr bwMode="auto">
          <a:xfrm>
            <a:off x="251520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User settings/notifications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9EA29-A65B-430A-BCA5-70F6AE69C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5364088" cy="300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36F15-7AA5-4A37-AAB1-A16D9AE4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375" y="4482167"/>
            <a:ext cx="9404750" cy="23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EDD73D-5392-4E20-9C97-488A0C3069B9}"/>
              </a:ext>
            </a:extLst>
          </p:cNvPr>
          <p:cNvSpPr txBox="1">
            <a:spLocks/>
          </p:cNvSpPr>
          <p:nvPr/>
        </p:nvSpPr>
        <p:spPr bwMode="auto">
          <a:xfrm>
            <a:off x="304896" y="260648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What is coming....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200" dirty="0">
                <a:latin typeface="Arial Black" panose="020B0A04020102020204" pitchFamily="34" charset="0"/>
              </a:rPr>
              <a:t>Outlook Integration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726E4-C7A7-4819-BF12-BD33024D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66875"/>
            <a:ext cx="6343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BA5E-1CCD-48AA-91CD-B885402A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F520-50C3-4D48-8246-8D934302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5DBC6-4950-4FC3-A2A9-496026C7F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53294"/>
            <a:ext cx="9326880" cy="69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B2CE-9666-4298-891F-062FB338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8252-A986-4B96-8820-050ED9602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All participants on mute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Webinar will be recorded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Circulating slides, resources and asking for some feedback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96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B2CE-9666-4298-891F-062FB338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will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8252-A986-4B96-8820-050ED960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7859216" cy="309148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What elements within Talentlink can be automated?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/>
              <a:t>How can automation benefit your organisation?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16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7B31EB-84A3-4B6E-BE47-FD4E9E4D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48" y="183027"/>
            <a:ext cx="8229600" cy="1013725"/>
          </a:xfrm>
        </p:spPr>
        <p:txBody>
          <a:bodyPr/>
          <a:lstStyle/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Job creation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816F6-0104-451D-AD56-722C9FD0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04392"/>
            <a:ext cx="5793545" cy="1599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B4374-8266-4AB7-BFA8-DE584CC51BB2}"/>
              </a:ext>
            </a:extLst>
          </p:cNvPr>
          <p:cNvSpPr txBox="1"/>
          <p:nvPr/>
        </p:nvSpPr>
        <p:spPr>
          <a:xfrm>
            <a:off x="6185532" y="1865007"/>
            <a:ext cx="268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Automate the view of your job fields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1E258-2D19-48C4-9369-EACAB1900C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4" t="13955"/>
          <a:stretch/>
        </p:blipFill>
        <p:spPr>
          <a:xfrm>
            <a:off x="269429" y="3140967"/>
            <a:ext cx="5166667" cy="2916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A43ACB-0652-4297-8E80-6DF3FE1E24E4}"/>
              </a:ext>
            </a:extLst>
          </p:cNvPr>
          <p:cNvSpPr txBox="1"/>
          <p:nvPr/>
        </p:nvSpPr>
        <p:spPr>
          <a:xfrm>
            <a:off x="5652120" y="4337723"/>
            <a:ext cx="268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Automate the information entered when creating a job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02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8FD60B-73C7-4E4D-9D1E-86EE618F080F}"/>
              </a:ext>
            </a:extLst>
          </p:cNvPr>
          <p:cNvSpPr txBox="1">
            <a:spLocks/>
          </p:cNvSpPr>
          <p:nvPr/>
        </p:nvSpPr>
        <p:spPr bwMode="auto">
          <a:xfrm>
            <a:off x="395536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Application Process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79F19-2FF9-42A4-B9BE-6FC5748E8806}"/>
              </a:ext>
            </a:extLst>
          </p:cNvPr>
          <p:cNvSpPr txBox="1"/>
          <p:nvPr/>
        </p:nvSpPr>
        <p:spPr>
          <a:xfrm>
            <a:off x="3355800" y="1396710"/>
            <a:ext cx="1987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Pre-Screening rules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B73FB-CC07-472A-8095-D63304F2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4487"/>
            <a:ext cx="4018774" cy="3125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9831D-2F5F-48BA-9B6F-87403F33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533" y="1806774"/>
            <a:ext cx="4609976" cy="30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D36B61-0B5B-4653-8CB1-219C197BA8E0}"/>
              </a:ext>
            </a:extLst>
          </p:cNvPr>
          <p:cNvSpPr txBox="1">
            <a:spLocks/>
          </p:cNvSpPr>
          <p:nvPr/>
        </p:nvSpPr>
        <p:spPr bwMode="auto">
          <a:xfrm>
            <a:off x="457200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Selection process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3663A-62CD-4857-98D7-2ACE1661C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7"/>
          <a:stretch/>
        </p:blipFill>
        <p:spPr>
          <a:xfrm>
            <a:off x="0" y="1202365"/>
            <a:ext cx="9144000" cy="53949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101E80-7C2C-4091-A6EE-F107DAC1A30E}"/>
              </a:ext>
            </a:extLst>
          </p:cNvPr>
          <p:cNvSpPr/>
          <p:nvPr/>
        </p:nvSpPr>
        <p:spPr>
          <a:xfrm>
            <a:off x="5076056" y="1202365"/>
            <a:ext cx="4067944" cy="10024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7E8F0-2204-4F83-8DE0-E40B62F9F7CC}"/>
              </a:ext>
            </a:extLst>
          </p:cNvPr>
          <p:cNvSpPr/>
          <p:nvPr/>
        </p:nvSpPr>
        <p:spPr>
          <a:xfrm>
            <a:off x="251520" y="4581128"/>
            <a:ext cx="4032448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D36B61-0B5B-4653-8CB1-219C197BA8E0}"/>
              </a:ext>
            </a:extLst>
          </p:cNvPr>
          <p:cNvSpPr txBox="1">
            <a:spLocks/>
          </p:cNvSpPr>
          <p:nvPr/>
        </p:nvSpPr>
        <p:spPr bwMode="auto">
          <a:xfrm>
            <a:off x="457200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Selection process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7BFAC20-1A02-430F-9EAF-3BAF33AB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26" y="1202365"/>
            <a:ext cx="3922242" cy="26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ruitment assessments">
            <a:extLst>
              <a:ext uri="{FF2B5EF4-FFF2-40B4-BE49-F238E27FC236}">
                <a16:creationId xmlns:a16="http://schemas.microsoft.com/office/drawing/2014/main" id="{0512009C-20B4-4BEE-B04E-D2CBA158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DF7735-6A9B-42F3-A07E-E4A82F962B30}"/>
              </a:ext>
            </a:extLst>
          </p:cNvPr>
          <p:cNvSpPr/>
          <p:nvPr/>
        </p:nvSpPr>
        <p:spPr>
          <a:xfrm>
            <a:off x="4427984" y="1605263"/>
            <a:ext cx="207983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6B8EA-953F-4220-BFCC-6972595A6A49}"/>
              </a:ext>
            </a:extLst>
          </p:cNvPr>
          <p:cNvSpPr/>
          <p:nvPr/>
        </p:nvSpPr>
        <p:spPr>
          <a:xfrm>
            <a:off x="6804248" y="1628800"/>
            <a:ext cx="158612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A37BAD-E5CE-408D-A724-ACAFF55A86A2}"/>
              </a:ext>
            </a:extLst>
          </p:cNvPr>
          <p:cNvSpPr txBox="1">
            <a:spLocks/>
          </p:cNvSpPr>
          <p:nvPr/>
        </p:nvSpPr>
        <p:spPr bwMode="auto">
          <a:xfrm>
            <a:off x="539552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Contracts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7E933-1056-4AAE-9365-FFB61D43FADC}"/>
              </a:ext>
            </a:extLst>
          </p:cNvPr>
          <p:cNvSpPr/>
          <p:nvPr/>
        </p:nvSpPr>
        <p:spPr>
          <a:xfrm>
            <a:off x="539552" y="1412777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n-lt"/>
              </a:rPr>
              <a:t>Why automate your contracts?</a:t>
            </a:r>
          </a:p>
          <a:p>
            <a:endParaRPr lang="en-GB" sz="1600" b="1" dirty="0">
              <a:latin typeface="+mn-lt"/>
            </a:endParaRPr>
          </a:p>
          <a:p>
            <a:r>
              <a:rPr lang="en-GB" sz="1600" dirty="0">
                <a:latin typeface="+mn-lt"/>
              </a:rPr>
              <a:t>Reduce duplication of data entry</a:t>
            </a:r>
          </a:p>
          <a:p>
            <a:r>
              <a:rPr lang="en-GB" sz="1600" dirty="0">
                <a:latin typeface="+mn-lt"/>
              </a:rPr>
              <a:t>Obtain it directly from the source</a:t>
            </a:r>
          </a:p>
          <a:p>
            <a:r>
              <a:rPr lang="en-GB" sz="1600" dirty="0">
                <a:latin typeface="+mn-lt"/>
              </a:rPr>
              <a:t>Improve accuracy and consistency</a:t>
            </a:r>
          </a:p>
          <a:p>
            <a:r>
              <a:rPr lang="en-GB" sz="1600" dirty="0">
                <a:latin typeface="+mn-lt"/>
              </a:rPr>
              <a:t>Speed of production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4B691-18DF-4D05-B490-018D3DA092B8}"/>
              </a:ext>
            </a:extLst>
          </p:cNvPr>
          <p:cNvSpPr/>
          <p:nvPr/>
        </p:nvSpPr>
        <p:spPr>
          <a:xfrm>
            <a:off x="512912" y="3429000"/>
            <a:ext cx="6324167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+mn-lt"/>
              </a:rPr>
              <a:t>Areas of the system you can use</a:t>
            </a:r>
          </a:p>
          <a:p>
            <a:r>
              <a:rPr lang="en-GB" sz="1600" dirty="0"/>
              <a:t>Job Requisition</a:t>
            </a:r>
          </a:p>
          <a:p>
            <a:r>
              <a:rPr lang="en-GB" sz="1600" dirty="0"/>
              <a:t>Conditions Form</a:t>
            </a:r>
          </a:p>
          <a:p>
            <a:r>
              <a:rPr lang="en-GB" sz="1600" dirty="0"/>
              <a:t>Standard Lumesse Fields from the Personal Information Form (PIF)</a:t>
            </a:r>
          </a:p>
          <a:p>
            <a:r>
              <a:rPr lang="en-GB" sz="1600" dirty="0"/>
              <a:t>User Data</a:t>
            </a:r>
          </a:p>
          <a:p>
            <a:r>
              <a:rPr lang="en-GB" sz="1600" dirty="0"/>
              <a:t>Team Members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2A37BAD-E5CE-408D-A724-ACAFF55A86A2}"/>
              </a:ext>
            </a:extLst>
          </p:cNvPr>
          <p:cNvSpPr txBox="1">
            <a:spLocks/>
          </p:cNvSpPr>
          <p:nvPr/>
        </p:nvSpPr>
        <p:spPr bwMode="auto">
          <a:xfrm>
            <a:off x="539552" y="188640"/>
            <a:ext cx="8229600" cy="101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D60064"/>
                </a:solidFill>
                <a:latin typeface="Arial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60064"/>
                </a:solidFill>
                <a:latin typeface="Arial" pitchFamily="34" charset="0"/>
              </a:defRPr>
            </a:lvl9pPr>
          </a:lstStyle>
          <a:p>
            <a:r>
              <a:rPr lang="pt-BR" altLang="en-US" sz="3200" dirty="0">
                <a:latin typeface="Arial Black" panose="020B0A04020102020204" pitchFamily="34" charset="0"/>
              </a:rPr>
              <a:t>Talentlink Automation</a:t>
            </a:r>
            <a:br>
              <a:rPr lang="pt-BR" altLang="en-US" sz="3200" dirty="0">
                <a:latin typeface="Arial Black" panose="020B0A04020102020204" pitchFamily="34" charset="0"/>
              </a:rPr>
            </a:br>
            <a:r>
              <a:rPr lang="pt-BR" altLang="en-US" sz="3000" b="0" dirty="0">
                <a:solidFill>
                  <a:srgbClr val="0070C0"/>
                </a:solidFill>
                <a:latin typeface="Arial Black" panose="020B0A04020102020204" pitchFamily="34" charset="0"/>
              </a:rPr>
              <a:t>Contracts</a:t>
            </a:r>
            <a:endParaRPr lang="en-GB" altLang="en-US" sz="3000" b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F764719-E888-41D1-9574-EDA525E5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9024" y="1717011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2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WM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9909AC485D04B83C9BC194D9C8B76" ma:contentTypeVersion="1" ma:contentTypeDescription="Create a new document." ma:contentTypeScope="" ma:versionID="17d020a79a5cc917fb109b00531771c0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2d6fafd221441eb92e7393bc1cc8aded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>f:\_ToUpload\People and Leadership Development\Accelerate\Resources\Accelerate Resources\5. Module 4 - Self-Promotion\Facilitator Notes and Powerpoint\self promotion.ppt</_Sourc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90736-1F90-4306-80DE-2D29FBD26F55}"/>
</file>

<file path=customXml/itemProps2.xml><?xml version="1.0" encoding="utf-8"?>
<ds:datastoreItem xmlns:ds="http://schemas.openxmlformats.org/officeDocument/2006/customXml" ds:itemID="{42773874-E6B6-45FE-9BE7-445AFB0B7BA9}"/>
</file>

<file path=customXml/itemProps3.xml><?xml version="1.0" encoding="utf-8"?>
<ds:datastoreItem xmlns:ds="http://schemas.openxmlformats.org/officeDocument/2006/customXml" ds:itemID="{C60816E8-D2B1-4918-92FC-359C67A069AB}"/>
</file>

<file path=customXml/itemProps4.xml><?xml version="1.0" encoding="utf-8"?>
<ds:datastoreItem xmlns:ds="http://schemas.openxmlformats.org/officeDocument/2006/customXml" ds:itemID="{7DCE1D81-70E2-44FF-8FD0-3E593856E0B1}"/>
</file>

<file path=docProps/app.xml><?xml version="1.0" encoding="utf-8"?>
<Properties xmlns="http://schemas.openxmlformats.org/officeDocument/2006/extended-properties" xmlns:vt="http://schemas.openxmlformats.org/officeDocument/2006/docPropsVTypes">
  <TotalTime>7954</TotalTime>
  <Words>141</Words>
  <Application>Microsoft Office PowerPoint</Application>
  <PresentationFormat>On-screen Show (4:3)</PresentationFormat>
  <Paragraphs>46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明朝</vt:lpstr>
      <vt:lpstr>Arial</vt:lpstr>
      <vt:lpstr>Arial Black</vt:lpstr>
      <vt:lpstr>Calibri</vt:lpstr>
      <vt:lpstr>Times New Roman</vt:lpstr>
      <vt:lpstr>Wingdings</vt:lpstr>
      <vt:lpstr>2_WME Slide template</vt:lpstr>
      <vt:lpstr>Talentlink Automation</vt:lpstr>
      <vt:lpstr>Housekeeping</vt:lpstr>
      <vt:lpstr>What we will cover</vt:lpstr>
      <vt:lpstr>Talentlink Automation Job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WMLGA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Derek Hughes</dc:creator>
  <cp:keywords/>
  <dc:description/>
  <cp:lastModifiedBy>melissa.kang@wme.spsite.com</cp:lastModifiedBy>
  <cp:revision>282</cp:revision>
  <cp:lastPrinted>2017-05-02T13:35:37Z</cp:lastPrinted>
  <dcterms:created xsi:type="dcterms:W3CDTF">2009-07-17T10:52:01Z</dcterms:created>
  <dcterms:modified xsi:type="dcterms:W3CDTF">2017-12-05T10:36:50Z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ea of Work Covered (Procurement)">
    <vt:lpwstr/>
  </property>
  <property fmtid="{D5CDD505-2E9C-101B-9397-08002B2CF9AE}" pid="3" name="Area Covered">
    <vt:lpwstr/>
  </property>
  <property fmtid="{D5CDD505-2E9C-101B-9397-08002B2CF9AE}" pid="4" name="Meeting Type">
    <vt:lpwstr/>
  </property>
  <property fmtid="{D5CDD505-2E9C-101B-9397-08002B2CF9AE}" pid="5" name="Area of Work Covered (Transformation)">
    <vt:lpwstr/>
  </property>
  <property fmtid="{D5CDD505-2E9C-101B-9397-08002B2CF9AE}" pid="6" name="Data Classification">
    <vt:lpwstr>Unclassified</vt:lpwstr>
  </property>
  <property fmtid="{D5CDD505-2E9C-101B-9397-08002B2CF9AE}" pid="7" name="Area of Work Covered (Finance and Budgets)1">
    <vt:lpwstr/>
  </property>
  <property fmtid="{D5CDD505-2E9C-101B-9397-08002B2CF9AE}" pid="8" name="Interest to Relationship Managers?">
    <vt:lpwstr>No</vt:lpwstr>
  </property>
  <property fmtid="{D5CDD505-2E9C-101B-9397-08002B2CF9AE}" pid="9" name="Area of Work Covered (CPI)">
    <vt:lpwstr/>
  </property>
  <property fmtid="{D5CDD505-2E9C-101B-9397-08002B2CF9AE}" pid="10" name="Report Status">
    <vt:lpwstr/>
  </property>
  <property fmtid="{D5CDD505-2E9C-101B-9397-08002B2CF9AE}" pid="11" name="Programme Management">
    <vt:lpwstr/>
  </property>
  <property fmtid="{D5CDD505-2E9C-101B-9397-08002B2CF9AE}" pid="12" name="Area of Work Covered (Children's Services)">
    <vt:lpwstr/>
  </property>
  <property fmtid="{D5CDD505-2E9C-101B-9397-08002B2CF9AE}" pid="13" name="Area of Work Covered (Adult Social Care)">
    <vt:lpwstr/>
  </property>
  <property fmtid="{D5CDD505-2E9C-101B-9397-08002B2CF9AE}" pid="14" name="Area of Work Covered (Communications)">
    <vt:lpwstr/>
  </property>
  <property fmtid="{D5CDD505-2E9C-101B-9397-08002B2CF9AE}" pid="15" name="LSPs">
    <vt:lpwstr/>
  </property>
  <property fmtid="{D5CDD505-2E9C-101B-9397-08002B2CF9AE}" pid="16" name="Area of Work Covered (CAA)">
    <vt:lpwstr/>
  </property>
  <property fmtid="{D5CDD505-2E9C-101B-9397-08002B2CF9AE}" pid="17" name="Workstream">
    <vt:lpwstr>People and Leadership Development</vt:lpwstr>
  </property>
  <property fmtid="{D5CDD505-2E9C-101B-9397-08002B2CF9AE}" pid="18" name="Area of Work Covered (LAA and Partnership Working)">
    <vt:lpwstr/>
  </property>
  <property fmtid="{D5CDD505-2E9C-101B-9397-08002B2CF9AE}" pid="19" name="Year">
    <vt:lpwstr/>
  </property>
  <property fmtid="{D5CDD505-2E9C-101B-9397-08002B2CF9AE}" pid="20" name="Change this metadata type">
    <vt:lpwstr/>
  </property>
  <property fmtid="{D5CDD505-2E9C-101B-9397-08002B2CF9AE}" pid="21" name="CSR">
    <vt:lpwstr>CSR 07</vt:lpwstr>
  </property>
  <property fmtid="{D5CDD505-2E9C-101B-9397-08002B2CF9AE}" pid="22" name="Area of Work Covered (Finance and Budgets)">
    <vt:lpwstr/>
  </property>
  <property fmtid="{D5CDD505-2E9C-101B-9397-08002B2CF9AE}" pid="23" name="Personnel">
    <vt:lpwstr/>
  </property>
  <property fmtid="{D5CDD505-2E9C-101B-9397-08002B2CF9AE}" pid="24" name="Budget Code">
    <vt:lpwstr/>
  </property>
  <property fmtid="{D5CDD505-2E9C-101B-9397-08002B2CF9AE}" pid="25" name="Authority">
    <vt:lpwstr>;#To be updated;#</vt:lpwstr>
  </property>
  <property fmtid="{D5CDD505-2E9C-101B-9397-08002B2CF9AE}" pid="26" name="Area of Work Covered (General Administration)">
    <vt:lpwstr/>
  </property>
  <property fmtid="{D5CDD505-2E9C-101B-9397-08002B2CF9AE}" pid="27" name="Reports">
    <vt:lpwstr/>
  </property>
  <property fmtid="{D5CDD505-2E9C-101B-9397-08002B2CF9AE}" pid="28" name="Subject">
    <vt:lpwstr/>
  </property>
  <property fmtid="{D5CDD505-2E9C-101B-9397-08002B2CF9AE}" pid="29" name="_Category">
    <vt:lpwstr/>
  </property>
  <property fmtid="{D5CDD505-2E9C-101B-9397-08002B2CF9AE}" pid="30" name="Categories">
    <vt:lpwstr/>
  </property>
  <property fmtid="{D5CDD505-2E9C-101B-9397-08002B2CF9AE}" pid="31" name="Approval Level">
    <vt:lpwstr/>
  </property>
  <property fmtid="{D5CDD505-2E9C-101B-9397-08002B2CF9AE}" pid="32" name="_Comments">
    <vt:lpwstr/>
  </property>
  <property fmtid="{D5CDD505-2E9C-101B-9397-08002B2CF9AE}" pid="33" name="Assigned To">
    <vt:lpwstr/>
  </property>
  <property fmtid="{D5CDD505-2E9C-101B-9397-08002B2CF9AE}" pid="34" name="Keywords">
    <vt:lpwstr/>
  </property>
  <property fmtid="{D5CDD505-2E9C-101B-9397-08002B2CF9AE}" pid="35" name="_Author">
    <vt:lpwstr>Derek Hughes</vt:lpwstr>
  </property>
  <property fmtid="{D5CDD505-2E9C-101B-9397-08002B2CF9AE}" pid="36" name="Slides">
    <vt:lpwstr>43</vt:lpwstr>
  </property>
  <property fmtid="{D5CDD505-2E9C-101B-9397-08002B2CF9AE}" pid="37" name="Area of Work Covered (People and Leadership Development)">
    <vt:lpwstr>Accelerate</vt:lpwstr>
  </property>
  <property fmtid="{D5CDD505-2E9C-101B-9397-08002B2CF9AE}" pid="38" name="ContentTypeId">
    <vt:lpwstr>0x0101007D49909AC485D04B83C9BC194D9C8B76</vt:lpwstr>
  </property>
  <property fmtid="{D5CDD505-2E9C-101B-9397-08002B2CF9AE}" pid="39" name="ContentType">
    <vt:lpwstr>People and Leadership Development</vt:lpwstr>
  </property>
  <property fmtid="{D5CDD505-2E9C-101B-9397-08002B2CF9AE}" pid="40" name="People and Leadership Work Areas">
    <vt:lpwstr>Other</vt:lpwstr>
  </property>
</Properties>
</file>